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62" r:id="rId3"/>
    <p:sldId id="266" r:id="rId4"/>
    <p:sldId id="274" r:id="rId5"/>
    <p:sldId id="271" r:id="rId6"/>
    <p:sldId id="272" r:id="rId7"/>
    <p:sldId id="275" r:id="rId8"/>
    <p:sldId id="264" r:id="rId9"/>
    <p:sldId id="276" r:id="rId10"/>
    <p:sldId id="27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36E"/>
    <a:srgbClr val="F78F4F"/>
    <a:srgbClr val="F57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6197" autoAdjust="0"/>
  </p:normalViewPr>
  <p:slideViewPr>
    <p:cSldViewPr snapToGrid="0">
      <p:cViewPr varScale="1">
        <p:scale>
          <a:sx n="119" d="100"/>
          <a:sy n="119" d="100"/>
        </p:scale>
        <p:origin x="3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B254-BD6A-DD41-824C-6FA0384D2870}" type="datetimeFigureOut">
              <a:rPr lang="nl-NL" smtClean="0"/>
              <a:t>10-03-2023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7C2B-F640-1745-9E96-31A8BB69C41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50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77C2B-F640-1745-9E96-31A8BB69C41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11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A4F5B-9C13-4E37-93FB-D5952138C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ABC5CD-1C83-4948-8E73-4C1ADBCD4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CDBFA-2820-42F0-8DA8-0810DA0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1B46FC-06F3-4DE7-A1C0-F8161110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F2EF10-5334-497F-A144-68EDAB7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7E8D5-85A2-4C2A-B921-3233F0AC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A5610A-C3C8-4DA0-A0BA-F8ED9D3B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35CA72-33BB-4741-BA2D-FD941F96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8C715A-A033-4B7F-8E6A-AB1C3263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03F60-A575-4FAC-9B97-5A5C2533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7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E07C3B-72FD-4C2E-897D-351A6C7E7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4338CD-1A19-4B04-A609-DD4D6B9DF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CA49A9-A21B-4E32-B2C8-8F7EF008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BB43C-EC7E-4F29-8B27-C5E3C0D1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B88F02-5F8D-42B8-8E40-AB79CFF4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99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74FCB-3ED1-4EA0-AA51-9488B470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02BF62-A8E5-48C1-AC4C-5379D5EC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49134D-5207-4AD3-A307-67B900F1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A8D41-5D76-49AE-9A74-D70C0395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86847F-DBF1-4F5B-8C02-C4A32D15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9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5EF04-0686-4FD5-9B72-0A56168E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3318D-6E5B-494C-A66B-83023401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42DD0-8B66-46E9-B891-5C1E8697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DC4C48-B6D4-4397-B385-FD129F01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95908F-CC9E-46A1-AF95-5FB4DBA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6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02C88-6AFB-4853-B3BA-D7CB7266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64CB9-92B0-4A3C-9ECD-F6BC23151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83B4FB-E44A-4033-A920-0DD161000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C5BDC2-F277-4753-90F5-E82512B8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2FA531-4277-4E4A-B9A7-3D837E64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559B6-D7A0-4A23-9D2F-B5F7320F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21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2FEF3-60C7-4D44-A297-524DCF10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29F5EE-C2A9-4073-BA3C-90518CDC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86C322-1713-46A1-8214-8CF7534E1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8E11E6-1EBE-4F29-B503-8C001828B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69E714-A0F6-492B-A3AD-7F7E9F93A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556286-2E2B-4899-B99E-1CB52AFF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2D51A8-C5A7-4E60-8D7C-4659DB8F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120B5D-60E4-4BC7-93FC-A4FADAFE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5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CA2CB-E6E7-4EC4-8DD4-46B5757E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23B678-A886-44D4-BA03-7F831B6A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0BDBC4-568A-42D7-AA80-1B631561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804031-3FCE-49AA-95FE-81D467E3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35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6A2D78-F2EA-41BC-AA11-0190F0DF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AB9C12-CC53-4B9F-B79C-9F4A2F7C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C1147F-4937-4F3F-94D4-50A208EB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54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FA7A2-9101-428B-8182-44DFE0CD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51120-49A2-41C9-9878-C426EB89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3877C2-A658-4FF7-92B2-AC68FD736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CF94A2-458B-4BE3-B9CF-B832F54C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CC4D76-4F28-4C02-83E1-2F23778C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3207F3-E6FD-4206-848E-E5D25119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C55D1-46A5-4F07-A54E-CCDF85E9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47628F-3D46-4E14-8AA4-2265A98F0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8EB3A0-88BB-4EA8-B981-9516016DF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0E6049-038E-4AB0-B2CB-BEA6A7FF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A943B2-734C-4304-8841-E44672A6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130D9-F87D-4A80-9075-53B28840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1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95EB39-856D-48A5-B0B3-CD216FD9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638EAA-B33F-4665-80B3-2C739B2B9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B702E8-4C32-4E4C-99F0-547430337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188C-4570-4E0A-AB52-7F1D8B51B8DC}" type="datetimeFigureOut">
              <a:rPr lang="nl-NL" smtClean="0"/>
              <a:pPr/>
              <a:t>10-03-2023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E542AD-5805-4B7B-8D4A-7A4C49B35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39E838-401A-4BE9-B142-F8A3BD2C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74B2-23B8-4C29-BF11-FEF6A627423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59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 Foto Koeien PP bre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B10C9EB-9B0F-4098-B998-699D484F08CE}"/>
              </a:ext>
            </a:extLst>
          </p:cNvPr>
          <p:cNvSpPr txBox="1">
            <a:spLocks/>
          </p:cNvSpPr>
          <p:nvPr/>
        </p:nvSpPr>
        <p:spPr>
          <a:xfrm>
            <a:off x="246593" y="5393267"/>
            <a:ext cx="11573932" cy="9313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78F4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G1000 Zuid-Holland Platteland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5C03C80B-42E4-4C0D-9BA2-9134EE2532ED}"/>
              </a:ext>
            </a:extLst>
          </p:cNvPr>
          <p:cNvSpPr txBox="1">
            <a:spLocks/>
          </p:cNvSpPr>
          <p:nvPr/>
        </p:nvSpPr>
        <p:spPr>
          <a:xfrm>
            <a:off x="1105959" y="257175"/>
            <a:ext cx="10562166" cy="20364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5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toekomst van het platteland van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5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Zuid-Holland: Biologisch!</a:t>
            </a:r>
            <a:endParaRPr kumimoji="0" lang="nl-NL" sz="5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A9A9C2F-1D76-489D-7D34-16B64F39AC9C}"/>
              </a:ext>
            </a:extLst>
          </p:cNvPr>
          <p:cNvSpPr txBox="1">
            <a:spLocks/>
          </p:cNvSpPr>
          <p:nvPr/>
        </p:nvSpPr>
        <p:spPr>
          <a:xfrm>
            <a:off x="3619502" y="5648325"/>
            <a:ext cx="8572498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000" b="1" dirty="0">
              <a:solidFill>
                <a:srgbClr val="F8A36E"/>
              </a:solidFill>
            </a:endParaRPr>
          </a:p>
          <a:p>
            <a:r>
              <a:rPr lang="nl-NL" sz="2000" b="1" dirty="0">
                <a:solidFill>
                  <a:srgbClr val="F8A36E"/>
                </a:solidFill>
              </a:rPr>
              <a:t>Met dank voor uw aandacht, Saskia Joan Roosmarijn </a:t>
            </a:r>
            <a:r>
              <a:rPr lang="nl-NL" sz="2000" b="1" dirty="0" err="1">
                <a:solidFill>
                  <a:srgbClr val="F8A36E"/>
                </a:solidFill>
              </a:rPr>
              <a:t>Gaby</a:t>
            </a:r>
            <a:r>
              <a:rPr lang="nl-NL" sz="2000" b="1" dirty="0">
                <a:solidFill>
                  <a:srgbClr val="F8A36E"/>
                </a:solidFill>
              </a:rPr>
              <a:t> </a:t>
            </a:r>
            <a:r>
              <a:rPr lang="nl-NL" sz="2000" b="1" dirty="0" err="1">
                <a:solidFill>
                  <a:srgbClr val="F8A36E"/>
                </a:solidFill>
              </a:rPr>
              <a:t>Wilco</a:t>
            </a:r>
            <a:r>
              <a:rPr lang="nl-NL" sz="2000" b="1" dirty="0">
                <a:solidFill>
                  <a:srgbClr val="F8A36E"/>
                </a:solidFill>
              </a:rPr>
              <a:t> Jaco Kees Rien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90F33-A735-6C42-B382-FAE28715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81"/>
          </a:xfrm>
        </p:spPr>
        <p:txBody>
          <a:bodyPr>
            <a:normAutofit fontScale="90000"/>
          </a:bodyPr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DD3D2-98A8-7875-4B38-3C0F5B01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85" y="166583"/>
            <a:ext cx="8636255" cy="6524834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 De provincie Zuid-Holland ondersteunt de van regulier naar biologisch overschakelende agrariërs en telers bij het verbreden van de activiteiten in hun onderneming. Indien wet- en regelgeving, bestemmingsplannen en vergunningen aanpassing behoeven dient dit te worden gewijzigd. </a:t>
            </a: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None/>
            </a:pPr>
            <a:endParaRPr lang="nl-NL" sz="8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1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 denken valt aan: het realiseren van een boerderijwinkel aan huis, voedselbos, volkstuinen, school-moestuinen, plan 'Herenboeren', plan 'Groenboerenplan', B&amp;B, kinderopvang, school-educatie, zorglocatie, recreatieve voorzieningen, enz.</a:t>
            </a: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1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Uiteraard dienen de nevenactiviteiten op een duurzame wijze plaats te vinden met  het volle respect voor natuur en milieu.</a:t>
            </a:r>
            <a:endParaRPr lang="nl-NL" sz="1900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5. De provincie Zuid-Holland gaat burgers meer betrekken en verbinden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de afzet van biologische producten stimuleren door de consument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 te lichten over het verschil tussen regulier en biologisch.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Hoe biologische producten te herkennen zijn en waarom biologisch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20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belangrijk is voor de toekomst van natuur, milieu, klimaat en dierenwelzijn. </a:t>
            </a: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None/>
            </a:pPr>
            <a:endParaRPr lang="nl-NL" sz="8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1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Bijvoorbeeld: het uitgeven van een provincieblad, het organiseren van </a:t>
            </a: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nl-NL" sz="1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schoolexcursies e.d.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NL" sz="2400" b="1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 b="1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400" b="1" dirty="0">
                <a:solidFill>
                  <a:srgbClr val="00B050"/>
                </a:solidFill>
              </a:rPr>
              <a:t>  Voor het welzijn van de natuur, voor ons,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400" b="1" dirty="0">
                <a:solidFill>
                  <a:srgbClr val="00B050"/>
                </a:solidFill>
              </a:rPr>
              <a:t>  onze kinderen én kleinkinderen…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200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E6586A6E-4328-C2C6-A5CD-C69202E9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67" y="568402"/>
            <a:ext cx="2299693" cy="183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8F69DE6-BFA4-5F9C-D79B-173096C6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10398" r="8712" b="3976"/>
          <a:stretch>
            <a:fillRect/>
          </a:stretch>
        </p:blipFill>
        <p:spPr bwMode="auto">
          <a:xfrm>
            <a:off x="8646151" y="1534851"/>
            <a:ext cx="1031035" cy="1233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IMG-20230222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330396" y="2632222"/>
            <a:ext cx="1190098" cy="164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 descr="Schooleducatie.jpeg">
            <a:extLst>
              <a:ext uri="{FF2B5EF4-FFF2-40B4-BE49-F238E27FC236}">
                <a16:creationId xmlns:a16="http://schemas.microsoft.com/office/drawing/2014/main" id="{55468510-24FF-DF6B-1CC6-5B0FA9E742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2153" y="4188475"/>
            <a:ext cx="3986908" cy="261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Sterke terugval kievit in 2012 - PiepVandaag.nl">
            <a:extLst>
              <a:ext uri="{FF2B5EF4-FFF2-40B4-BE49-F238E27FC236}">
                <a16:creationId xmlns:a16="http://schemas.microsoft.com/office/drawing/2014/main" id="{D5B23CB2-D1C6-4734-8EF3-DAE5DAE0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68" y="2522186"/>
            <a:ext cx="2299693" cy="152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FBD22-DBCC-4911-B90B-8710AC2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168643"/>
            <a:ext cx="10987985" cy="552810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B050"/>
                </a:solidFill>
              </a:rPr>
              <a:t>De ontwikkeling in de tijd.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B7B800-9235-4D9A-96FA-1261F810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864067"/>
            <a:ext cx="7923742" cy="5579051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Na WOII heeft de industrie en de landbouw zich sterk ontwikkeld.                                               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Het doel was: nooit meer honger!                                                                                             </a:t>
            </a:r>
          </a:p>
          <a:p>
            <a:r>
              <a:rPr lang="nl-NL" dirty="0">
                <a:solidFill>
                  <a:srgbClr val="0070C0"/>
                </a:solidFill>
              </a:rPr>
              <a:t>Dit is gelukt maar wel vaak gericht op: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schaalvergroting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maximale productie en hoogste winst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ruim gebruik van chemische bestrijdingsmiddelen</a:t>
            </a:r>
          </a:p>
          <a:p>
            <a:pPr lvl="1"/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Helaas zijn hierbij de publieke waarde zoals natuur, gezondheid en welzijn enz. ondergeschikt geraakt.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De gevolgen zijn o.a.: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afname van biodiversiteit en dierenwelzijn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daling van grondwaterpeil, bodemdaling, verzilting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pesticiden in ons voedsel en toename CO2, stikstof, meststof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grote machtsverschillen van de bank en markt t.o.v. de boer en de teler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5DAE39-82EF-F625-707D-68D20D59B4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8997" y="3914775"/>
            <a:ext cx="3662440" cy="252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325D76F-48F6-0178-7E88-9EDDE30C37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8997" y="771525"/>
            <a:ext cx="366244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46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BC0BD-AEDE-E0AF-1FA4-4D742077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29378"/>
            <a:ext cx="11201401" cy="708666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B050"/>
                </a:solidFill>
              </a:rPr>
              <a:t>Bewustwording en omschakeling is noodzakelijk!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59C003-7EC7-C3E7-6C4B-762FE8B4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1040236"/>
            <a:ext cx="11755963" cy="507269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Het is nu de tijd om gezamenlijk weer de samenhang en het evenwicht met de natuur in balans brengen.</a:t>
            </a:r>
          </a:p>
          <a:p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Niet terug naar de tijd van vóór WOII maar naar een extensieve landbouw binnen de grenzen van de natuur; een duurzame, weerbare voedselproductie, een </a:t>
            </a:r>
            <a:r>
              <a:rPr lang="nl-NL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gezonde, groene economie</a:t>
            </a: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een landelijk gebied dat sociaal-cultureel vitaal is.</a:t>
            </a:r>
          </a:p>
          <a:p>
            <a:r>
              <a:rPr lang="nl-NL" sz="2400" dirty="0">
                <a:solidFill>
                  <a:srgbClr val="0070C0"/>
                </a:solidFill>
                <a:ea typeface="Times New Roman" panose="02020603050405020304" pitchFamily="18" charset="0"/>
              </a:rPr>
              <a:t>De regels voor biologisch zijn wettelijk vastgelegd, ze worden onafhankelijk gecontroleerd, de producten herkenbaar aan het keurmerk. </a:t>
            </a:r>
          </a:p>
          <a:p>
            <a:endParaRPr lang="nl-NL" sz="400" b="1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r>
              <a:rPr lang="nl-NL" b="1" dirty="0">
                <a:solidFill>
                  <a:srgbClr val="00B050"/>
                </a:solidFill>
                <a:ea typeface="Times New Roman" panose="02020603050405020304" pitchFamily="18" charset="0"/>
              </a:rPr>
              <a:t>Herstel van het biologische evenwicht is de juiste weg naar een duurzame oplossing! </a:t>
            </a:r>
            <a:endParaRPr lang="nl-NL" b="1" dirty="0">
              <a:solidFill>
                <a:srgbClr val="00B05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2EF62F-6399-6817-ABB2-878F5ED6C4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803" r="18296"/>
          <a:stretch>
            <a:fillRect/>
          </a:stretch>
        </p:blipFill>
        <p:spPr>
          <a:xfrm>
            <a:off x="2492566" y="4898468"/>
            <a:ext cx="1746846" cy="1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f397713-eb42-40fd-aab2-328ac605b433@eurprd02">
            <a:extLst>
              <a:ext uri="{FF2B5EF4-FFF2-40B4-BE49-F238E27FC236}">
                <a16:creationId xmlns:a16="http://schemas.microsoft.com/office/drawing/2014/main" id="{AF101489-26EE-72BD-20D9-54B057B4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7134" r="15933" b="19042"/>
          <a:stretch>
            <a:fillRect/>
          </a:stretch>
        </p:blipFill>
        <p:spPr bwMode="auto">
          <a:xfrm>
            <a:off x="10175089" y="4898468"/>
            <a:ext cx="1907547" cy="1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332C2D3-F6C4-7A8F-747A-6C77B1AF3A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7134" t="2981" r="4584"/>
          <a:stretch>
            <a:fillRect/>
          </a:stretch>
        </p:blipFill>
        <p:spPr>
          <a:xfrm>
            <a:off x="8012635" y="4898468"/>
            <a:ext cx="2059536" cy="1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29" y="4898468"/>
            <a:ext cx="2311214" cy="1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9014" y="4898468"/>
            <a:ext cx="1970155" cy="1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2087" y="4898468"/>
            <a:ext cx="1517630" cy="160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55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DCCD3-4951-ADB3-F090-E12CFCD2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337416"/>
            <a:ext cx="11871449" cy="1185346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Werkplaats Zuid-Holland Biologisch! stelt voor deze beslispunten op te nemen in het Burgerakkoord.</a:t>
            </a:r>
            <a:br>
              <a:rPr lang="nl-NL" sz="3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3C03A-D357-F02C-7683-FB4F17B1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" y="1368033"/>
            <a:ext cx="11381382" cy="50256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De provincie Zuid-Holland ondersteunt regulier werkende agrariërs en telers die willen omschakelen naar een biologische bedrijfsvoering op organisatorisch, administratief en financieel niveau.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én en ander zodanig dat er een reëel verdienmodel ontstaat voor de agrariërs en telers.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ondersteuning van deze transitie kan worden beëindigd wanneer er, redelijkerwijs, zelfstandigheid is opgebouwd door de agrariërs en telers, echter met een maximale termijn van 5 jaar.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De provincie Zuid-Holland stimuleert en faciliteert studiegroepen, samenwerkingsverbanden, kennisuitwisselingsprojecten en -collectieven van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potentiële biologische agrariërs en telers,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ventueel in samenwerking met biologische agrariërs en telers, om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voorlichting betreffende de transitie naar een biologische bedrijfsvoering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 verbeteren en uit te breiden.</a:t>
            </a:r>
            <a:endParaRPr lang="nl-NL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776" y="3416520"/>
            <a:ext cx="1312034" cy="169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 descr="Screenshot_20230222-094823_Samsung 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2270" y="5213027"/>
            <a:ext cx="2152075" cy="154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24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90F33-A735-6C42-B382-FAE28715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81"/>
          </a:xfrm>
        </p:spPr>
        <p:txBody>
          <a:bodyPr>
            <a:normAutofit fontScale="90000"/>
          </a:bodyPr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DD3D2-98A8-7875-4B38-3C0F5B01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84" y="166583"/>
            <a:ext cx="11476891" cy="54722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nl-NL" sz="2400" kern="1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provincie Zuid-Holland dient de ontwikkelings- en toepassingsmogelijkheden van biologische gewasbeschermingsmiddelen te stimuleren en financieel te ondersteunen, dit om sneller te komen tot uitbreiding van het biologisch areaal.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kern="1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Bijvoorbeeld: feromonen, plantenextracten, micro-organismen, roofvogels, sluipwespen.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4. De provincie Zuid-Holland ondersteunt de van regulier naar biologisch overschakelende agrariërs en telers bij het verbreden van de activiteiten in hun onderneming. Indien wet-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regelgeving, bestemmingsplannen en vergunningen aanpassing behoeven dient dit te worden gewijzigd.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 denken valt aan het realiseren van een boerderijwinkel aan huis, voedselbos, volkstuinen, school-moestuinen, plan 'Herenboeren', plan 'Groenboerenplan', B&amp;B, kinderopvang, school-educatie, zorglocatie, recreatieve voorzieningen, enz.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Uiteraard dienen de nevenactiviteiten op een duurzame wijze plaats te vinden met  het volle respect voor natuur en milieu.</a:t>
            </a:r>
            <a:endParaRPr lang="nl-NL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nl-NL" sz="2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200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E6586A6E-4328-C2C6-A5CD-C69202E9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37" y="5050615"/>
            <a:ext cx="2052528" cy="164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8F69DE6-BFA4-5F9C-D79B-173096C6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10398" r="8712" b="3976"/>
          <a:stretch>
            <a:fillRect/>
          </a:stretch>
        </p:blipFill>
        <p:spPr bwMode="auto">
          <a:xfrm>
            <a:off x="5243930" y="5050615"/>
            <a:ext cx="1389413" cy="166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IMG-20230222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886282" y="4719065"/>
            <a:ext cx="1640801" cy="226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84fc01f9-c03c-4fe1-80b0-a3e1ae2c0cd4@eurprd02">
            <a:extLst>
              <a:ext uri="{FF2B5EF4-FFF2-40B4-BE49-F238E27FC236}">
                <a16:creationId xmlns:a16="http://schemas.microsoft.com/office/drawing/2014/main" id="{69CA6ACB-1219-0CB4-BE50-C362827C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35" y="5388066"/>
            <a:ext cx="1737801" cy="130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AE8B08A-79AA-855D-362F-A945E640D0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388066"/>
            <a:ext cx="1764988" cy="128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06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ooleducati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2645894"/>
            <a:ext cx="5977778" cy="3919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541F65-3853-85E3-7E63-EE5CA48C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9C782-13A1-7526-DC2F-BC261F10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84150"/>
            <a:ext cx="11244831" cy="41159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5. De provincie Zuid-Holland gaat burgers meer betrekken en verbinden en de afzet van biologische producten stimuleren door de consument voor te lichten over het verschil tussen regulier en biologisch.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Hoe biologische producten te herkennen zijn en waarom biologisch belangrijk is voor de toekomst van natuur, milieu, klimaat en dierenwelzijn.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Bijvoorbeeld het uitgeven van een provincieblad, het organiseren van schoolexcursies e.d.</a:t>
            </a:r>
            <a:endParaRPr lang="nl-NL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751" y="3181350"/>
            <a:ext cx="4611224" cy="339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36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31082-EB8B-4B89-9F9D-ABC33FB6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54586"/>
            <a:ext cx="11361228" cy="660437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B050"/>
                </a:solidFill>
              </a:rPr>
              <a:t>Goede samenwerking is natuurlijk noodzakelijk!</a:t>
            </a:r>
            <a:endParaRPr lang="nl-NL" sz="4000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30B46-5710-47B7-BC45-2B743317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637962"/>
            <a:ext cx="7785158" cy="573307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Samen doen met respect voor elkaar</a:t>
            </a:r>
          </a:p>
          <a:p>
            <a:r>
              <a:rPr lang="nl-NL" sz="2400" dirty="0">
                <a:solidFill>
                  <a:srgbClr val="0070C0"/>
                </a:solidFill>
              </a:rPr>
              <a:t>Integrale benadering met alle partijen </a:t>
            </a:r>
          </a:p>
          <a:p>
            <a:r>
              <a:rPr lang="nl-NL" sz="2400" dirty="0">
                <a:solidFill>
                  <a:srgbClr val="0070C0"/>
                </a:solidFill>
              </a:rPr>
              <a:t>Slagvaardige procedures en korte termijnen </a:t>
            </a:r>
          </a:p>
          <a:p>
            <a:r>
              <a:rPr lang="nl-NL" sz="2400" dirty="0">
                <a:solidFill>
                  <a:srgbClr val="0070C0"/>
                </a:solidFill>
              </a:rPr>
              <a:t>Tegenstrijdige regelgeving wegnemen</a:t>
            </a:r>
          </a:p>
          <a:p>
            <a:r>
              <a:rPr lang="nl-NL" sz="2400" dirty="0">
                <a:solidFill>
                  <a:srgbClr val="0070C0"/>
                </a:solidFill>
              </a:rPr>
              <a:t>Goed verdienmodel voor agrariërs en telers die omschakelen</a:t>
            </a:r>
          </a:p>
          <a:p>
            <a:r>
              <a:rPr lang="nl-NL" sz="2400" dirty="0">
                <a:solidFill>
                  <a:srgbClr val="0070C0"/>
                </a:solidFill>
              </a:rPr>
              <a:t>Grond van boeren en telers die stoppen beschikbaar      stellen voor andere biologische toepassingen</a:t>
            </a:r>
          </a:p>
          <a:p>
            <a:r>
              <a:rPr lang="nl-NL" sz="2400" dirty="0">
                <a:solidFill>
                  <a:srgbClr val="0070C0"/>
                </a:solidFill>
              </a:rPr>
              <a:t>Openstaan voor nieuwe initiatieven en experimenten</a:t>
            </a:r>
          </a:p>
          <a:p>
            <a:r>
              <a:rPr lang="nl-NL" sz="2400" dirty="0">
                <a:solidFill>
                  <a:srgbClr val="0070C0"/>
                </a:solidFill>
              </a:rPr>
              <a:t>Reële prijs van bio-producten voor 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</a:rPr>
              <a:t>    consument</a:t>
            </a:r>
          </a:p>
          <a:p>
            <a:r>
              <a:rPr lang="nl-NL" sz="2400" dirty="0">
                <a:solidFill>
                  <a:srgbClr val="0070C0"/>
                </a:solidFill>
              </a:rPr>
              <a:t>Duurzame bedrijfsvoering</a:t>
            </a:r>
          </a:p>
          <a:p>
            <a:r>
              <a:rPr lang="nl-NL" sz="2400" dirty="0">
                <a:solidFill>
                  <a:srgbClr val="0070C0"/>
                </a:solidFill>
              </a:rPr>
              <a:t>Verkorten voedselstromen, korte keten</a:t>
            </a:r>
          </a:p>
          <a:p>
            <a:endParaRPr lang="nl-NL" sz="2400" dirty="0">
              <a:solidFill>
                <a:srgbClr val="0070C0"/>
              </a:solidFill>
            </a:endParaRPr>
          </a:p>
          <a:p>
            <a:endParaRPr lang="nl-NL" sz="2400" dirty="0">
              <a:solidFill>
                <a:srgbClr val="0070C0"/>
              </a:solidFill>
            </a:endParaRPr>
          </a:p>
          <a:p>
            <a:endParaRPr lang="nl-NL" sz="2400" dirty="0">
              <a:solidFill>
                <a:srgbClr val="0070C0"/>
              </a:solidFill>
            </a:endParaRPr>
          </a:p>
          <a:p>
            <a:endParaRPr lang="nl-NL" sz="2800" dirty="0">
              <a:solidFill>
                <a:srgbClr val="0070C0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E8426A-83F1-225A-B397-479FAD826A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9599" y="781050"/>
            <a:ext cx="4868434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 descr="Sloot Kees.png">
            <a:extLst>
              <a:ext uri="{FF2B5EF4-FFF2-40B4-BE49-F238E27FC236}">
                <a16:creationId xmlns:a16="http://schemas.microsoft.com/office/drawing/2014/main" id="{D15FEC78-64D9-07E8-CC9C-991CF989B8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800" y="4517207"/>
            <a:ext cx="6282895" cy="221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25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BAF7F-4A56-400C-ABF2-7DBCC19B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47" y="319077"/>
            <a:ext cx="11017065" cy="561767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Dit alles vinden wij met elkaar super belangrijk!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933C9-1658-48E0-B2DB-AC70E87B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14424"/>
            <a:ext cx="6111239" cy="42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00B050"/>
                </a:solidFill>
              </a:rPr>
              <a:t>Voor het welzijn van de natuur, voor ons, onze kinderen én kleinkinderen…</a:t>
            </a:r>
          </a:p>
          <a:p>
            <a:endParaRPr lang="nl-NL" sz="6000" dirty="0"/>
          </a:p>
        </p:txBody>
      </p:sp>
      <p:pic>
        <p:nvPicPr>
          <p:cNvPr id="1028" name="Picture 4" descr="Image result for Geiten Fotos in de wei">
            <a:extLst>
              <a:ext uri="{FF2B5EF4-FFF2-40B4-BE49-F238E27FC236}">
                <a16:creationId xmlns:a16="http://schemas.microsoft.com/office/drawing/2014/main" id="{9F2B9B19-9B75-4DEA-BA31-BB5D0096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03" y="4876800"/>
            <a:ext cx="2343949" cy="165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rke terugval kievit in 2012 - PiepVandaag.nl">
            <a:extLst>
              <a:ext uri="{FF2B5EF4-FFF2-40B4-BE49-F238E27FC236}">
                <a16:creationId xmlns:a16="http://schemas.microsoft.com/office/drawing/2014/main" id="{39C059C2-1565-4B94-B60F-EEB49C48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81" y="4899844"/>
            <a:ext cx="2475787" cy="164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758464-3086-8C01-84B1-440FAC78E38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8406" y="1455906"/>
            <a:ext cx="4943094" cy="327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52D2DA-EE53-CFE7-D7C1-CE09C471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" y="3057525"/>
            <a:ext cx="6576793" cy="346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1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DCCD3-4951-ADB3-F090-E12CFCD2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5" y="98171"/>
            <a:ext cx="11871449" cy="654864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Beslispunten G1000 </a:t>
            </a:r>
            <a:r>
              <a:rPr lang="nl-NL" sz="2800" b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Zuid-Holland Platteland </a:t>
            </a:r>
            <a:r>
              <a:rPr lang="nl-NL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Werkplaats Biologisch! </a:t>
            </a:r>
            <a:endParaRPr lang="nl-NL" sz="2800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3C03A-D357-F02C-7683-FB4F17B1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76" y="833717"/>
            <a:ext cx="10561512" cy="619461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De provincie Zuid-Holland ondersteunt regulier werkende agrariërs en telers die willen omschakelen naar een biologische bedrijfsvoering op organisatorisch, administratief en financieel niveau.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én en ander zodanig dat er een reëel verdienmodel ontstaat voor de agrariërs en telers.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ondersteuning van deze transitie kan worden beëindigd wanneer er, redelijkerwijs, </a:t>
            </a:r>
            <a:r>
              <a:rPr lang="nl-NL" sz="29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elfstandigheid is opgebouwd door de agrariërs en telers, echter met een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maximale termijn van 5 jaar.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De provincie Zuid-Holland stimuleert en faciliteert studiegroepen, </a:t>
            </a:r>
            <a:r>
              <a:rPr lang="nl-NL" sz="29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samenwerkings</a:t>
            </a:r>
            <a:r>
              <a:rPr lang="nl-NL" sz="29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verbanden, kennisuitwisselingsprojecten en -collectieven van potentiële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biologische agrariërs en telers,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ventueel in samenwerking met biologische agrariërs en telers om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voorlichting betreffende de transitie naar een biologische bedrijfsvoering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 verbeteren en uit te breiden.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100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7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Bijvoorbeeld</a:t>
            </a:r>
            <a:r>
              <a:rPr lang="nl-NL" sz="27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wij.land, natuurlijk beheer slootkanten,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7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bescherming weidevogels, Agricycling, Boer aan het roer, Koe en Eiwit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nl-NL" sz="2900" kern="1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provincie Zuid-Holland dient de ontwikkeling en toepassingsmogelijkheden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900" kern="1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 biologische gewasbeschermingsmiddelen te stimuleren en financieel 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600" kern="1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ondersteunen, dit om sneller te komen tot uitbreiding van het biologisch areaal.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100" kern="100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700" kern="1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Bijvoorbeeld: feromonen, plantenextracten, micro-organismen,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700" kern="1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sluipwespen, roofmijten, strokenteelt. roofvogels, enz.</a:t>
            </a:r>
            <a:endParaRPr lang="nl-NL" sz="2400" dirty="0"/>
          </a:p>
          <a:p>
            <a:pPr>
              <a:buNone/>
            </a:pPr>
            <a:r>
              <a:rPr lang="nl-NL" sz="3800" dirty="0">
                <a:solidFill>
                  <a:srgbClr val="0070C0"/>
                </a:solidFill>
              </a:rPr>
              <a:t>                                                           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3650" y="166878"/>
            <a:ext cx="1405186" cy="181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EEF7590-DA0D-C526-E50F-8B98B21841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1529" y="2641839"/>
            <a:ext cx="817324" cy="59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5BFF6E7-8EC7-1743-C77E-53F6F59455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7417" y="2157764"/>
            <a:ext cx="1408194" cy="1079350"/>
          </a:xfrm>
          <a:prstGeom prst="rect">
            <a:avLst/>
          </a:prstGeom>
        </p:spPr>
      </p:pic>
      <p:pic>
        <p:nvPicPr>
          <p:cNvPr id="7" name="Picture 2" descr="df397713-eb42-40fd-aab2-328ac605b433@eurprd02">
            <a:extLst>
              <a:ext uri="{FF2B5EF4-FFF2-40B4-BE49-F238E27FC236}">
                <a16:creationId xmlns:a16="http://schemas.microsoft.com/office/drawing/2014/main" id="{EB10DE54-5077-FB2B-0089-58AD40BE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75" y="3416753"/>
            <a:ext cx="2297383" cy="1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6CAD4DF-4605-467E-1285-2CE1F62B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4669" y="4428566"/>
            <a:ext cx="706006" cy="74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E44B212-5CDF-5517-66F1-1A5E03CC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837" y="5321983"/>
            <a:ext cx="2649839" cy="139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012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1081</Words>
  <Application>Microsoft Macintosh PowerPoint</Application>
  <PresentationFormat>Widescreen</PresentationFormat>
  <Paragraphs>111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 Presentation</vt:lpstr>
      <vt:lpstr>De ontwikkeling in de tijd. </vt:lpstr>
      <vt:lpstr>Bewustwording en omschakeling is noodzakelijk!</vt:lpstr>
      <vt:lpstr>De Werkplaats Zuid-Holland Biologisch! stelt voor deze beslispunten op te nemen in het Burgerakkoord. </vt:lpstr>
      <vt:lpstr>  </vt:lpstr>
      <vt:lpstr> </vt:lpstr>
      <vt:lpstr>Goede samenwerking is natuurlijk noodzakelijk!</vt:lpstr>
      <vt:lpstr>Dit alles vinden wij met elkaar super belangrijk!</vt:lpstr>
      <vt:lpstr>Beslispunten G1000 Zuid-Holland Platteland Werkplaats Biologisch!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G1000 Zuid-Holland</dc:title>
  <dc:creator>Hulst, Kees van der</dc:creator>
  <cp:lastModifiedBy>Remco van der Stoep</cp:lastModifiedBy>
  <cp:revision>73</cp:revision>
  <cp:lastPrinted>2023-02-26T14:01:54Z</cp:lastPrinted>
  <dcterms:created xsi:type="dcterms:W3CDTF">2023-02-02T19:51:37Z</dcterms:created>
  <dcterms:modified xsi:type="dcterms:W3CDTF">2023-03-10T15:16:18Z</dcterms:modified>
</cp:coreProperties>
</file>