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Klein wonen: Meer kleinere woningen realiseren: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Ik hoor steeds meer mensen die kleiner willen wonen, uit noodzaak of uit economische of idealistische overwegingen of een combinatie hiervan. </a:t>
            </a:r>
          </a:p>
          <a:p>
            <a:endParaRPr/>
          </a:p>
          <a:p>
            <a:r>
              <a:t>Wij denken, met onze voorstellen aan een belangrijke behoefte van steeds meer mensen te voldoen. </a:t>
            </a:r>
          </a:p>
          <a:p>
            <a:r>
              <a:t>We zien bijvoorbeeld een mix van woningen in een wijk waarbij ook de kleine woningen de aandacht trekken. Klein Wonen: het voelt gelijkwaardig en het geeft diversiteit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Beslissingspunten	</a:t>
            </a:r>
          </a:p>
          <a:p>
            <a:r>
              <a:t>◦	Provincie moet samenwerking tussen provincie en gemeente stimuleren, waarbij de provincie een regisserende rol aanneemt.	</a:t>
            </a:r>
          </a:p>
          <a:p>
            <a:r>
              <a:t>◦	Dat er in bestemmingsplannen ruimte moet komen voor kleiner wonen.	</a:t>
            </a:r>
          </a:p>
          <a:p>
            <a:r>
              <a:t>◦	Inzetten op kleinere woningen bij Herontwikkeling -van vastgoed en terreinen. -Zwembaden 	</a:t>
            </a:r>
          </a:p>
          <a:p>
            <a:r>
              <a:t>◦	Stimuleringsmaatregelingen om kleiner te gaan wonen.-Op deze manier kunnen er meer mensen kleiner gaan wonen, die daar behoefte aan hebben of die niet anders kunnenRegelgeving 	</a:t>
            </a:r>
          </a:p>
          <a:p>
            <a:r>
              <a:t>◦	Tijdelijke terreinen gebeuiken voor kleine woningen, experimenteerpleekken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Beslissingspunten	</a:t>
            </a:r>
          </a:p>
          <a:p>
            <a:r>
              <a:t>◦	Provincie moet samenwerking tussen provincie en gemeente stimuleren, waarbij de provincie een regisserende rol aanneemt.	</a:t>
            </a:r>
          </a:p>
          <a:p>
            <a:r>
              <a:t>◦	Dat er in bestemmingsplannen ruimte moet komen voor kleiner wonen.	</a:t>
            </a:r>
          </a:p>
          <a:p>
            <a:r>
              <a:t>◦	Inzetten op kleinere woningen bij Herontwikkeling -van vastgoed en terreinen. -Zwembaden 	</a:t>
            </a:r>
          </a:p>
          <a:p>
            <a:r>
              <a:t>◦	Stimuleringsmaatregelingen om kleiner te gaan wonen.-Op deze manier kunnen er meer mensen kleiner gaan wonen, die daar behoefte aan hebben of die niet anders kunnenRegelgeving 	</a:t>
            </a:r>
          </a:p>
          <a:p>
            <a:r>
              <a:t>◦	Tijdelijke terreinen gebeuiken voor kleine woningen, experimenteerpleekken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Beslissingspunten	</a:t>
            </a:r>
          </a:p>
          <a:p>
            <a:r>
              <a:t>◦	Provincie moet samenwerking tussen provincie en gemeente stimuleren, waarbij de provincie een regisserende rol aanneemt.	</a:t>
            </a:r>
          </a:p>
          <a:p>
            <a:r>
              <a:t>◦	Dat er in bestemmingsplannen ruimte moet komen voor kleiner wonen.	</a:t>
            </a:r>
          </a:p>
          <a:p>
            <a:r>
              <a:t>◦	Inzetten op kleinere woningen bij Herontwikkeling -van vastgoed en terreinen. -Zwembaden 	</a:t>
            </a:r>
          </a:p>
          <a:p>
            <a:r>
              <a:t>◦	Stimuleringsmaatregelingen om kleiner te gaan wonen.-Op deze manier kunnen er meer mensen kleiner gaan wonen, die daar behoefte aan hebben of die niet anders kunnenRegelgeving 	</a:t>
            </a:r>
          </a:p>
          <a:p>
            <a:r>
              <a:t>◦	Tijdelijke terreinen gebeuiken voor kleine woningen, experimenteerpleekken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Beslissingspunten	</a:t>
            </a:r>
          </a:p>
          <a:p>
            <a:r>
              <a:t>◦	Provincie moet samenwerking tussen provincie en gemeente stimuleren, waarbij de provincie een regisserende rol aanneemt.	</a:t>
            </a:r>
          </a:p>
          <a:p>
            <a:r>
              <a:t>◦	Dat er in bestemmingsplannen ruimte moet komen voor kleiner wonen.	</a:t>
            </a:r>
          </a:p>
          <a:p>
            <a:r>
              <a:t>◦	Inzetten op kleinere woningen bij Herontwikkeling -van vastgoed en terreinen. -Zwembaden 	</a:t>
            </a:r>
          </a:p>
          <a:p>
            <a:r>
              <a:t>◦	Stimuleringsmaatregelingen om kleiner te gaan wonen.-Op deze manier kunnen er meer mensen kleiner gaan wonen, die daar behoefte aan hebben of die niet anders kunnenRegelgeving 	</a:t>
            </a:r>
          </a:p>
          <a:p>
            <a:r>
              <a:t>◦	Tijdelijke terreinen gebeuiken voor kleine woningen, experimenteerpleekken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Beslissingspunten	</a:t>
            </a:r>
          </a:p>
          <a:p>
            <a:r>
              <a:t>◦	Provincie moet samenwerking tussen provincie en gemeente stimuleren, waarbij de provincie een regisserende rol aanneemt.	</a:t>
            </a:r>
          </a:p>
          <a:p>
            <a:r>
              <a:t>◦	Dat er in bestemmingsplannen ruimte moet komen voor kleiner wonen.	</a:t>
            </a:r>
          </a:p>
          <a:p>
            <a:r>
              <a:t>◦	Inzetten op kleinere woningen bij Herontwikkeling -van vastgoed en terreinen. -Zwembaden 	</a:t>
            </a:r>
          </a:p>
          <a:p>
            <a:r>
              <a:t>◦	Stimuleringsmaatregelingen om kleiner te gaan wonen.-Op deze manier kunnen er meer mensen kleiner gaan wonen, die daar behoefte aan hebben of die niet anders kunnenRegelgeving 	</a:t>
            </a:r>
          </a:p>
          <a:p>
            <a:r>
              <a:t>◦	Tijdelijke terreinen gebeuiken voor kleine woningen, experimenteerpleekken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446533" y="3085763"/>
            <a:ext cx="11298933" cy="3338150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Titeltekst"/>
          <p:cNvSpPr txBox="1">
            <a:spLocks noGrp="1"/>
          </p:cNvSpPr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Titeltekst</a:t>
            </a:r>
          </a:p>
        </p:txBody>
      </p:sp>
      <p:sp>
        <p:nvSpPr>
          <p:cNvPr id="1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81193" y="2495444"/>
            <a:ext cx="10993548" cy="5903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kst"/>
          <p:cNvSpPr txBox="1">
            <a:spLocks noGrp="1"/>
          </p:cNvSpPr>
          <p:nvPr>
            <p:ph type="title"/>
          </p:nvPr>
        </p:nvSpPr>
        <p:spPr>
          <a:xfrm>
            <a:off x="581191" y="702155"/>
            <a:ext cx="11029617" cy="1188721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/>
          <p:nvPr/>
        </p:nvSpPr>
        <p:spPr>
          <a:xfrm>
            <a:off x="447816" y="5141974"/>
            <a:ext cx="11290862" cy="1258828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iteltekst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6" cy="21474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Titeltekst</a:t>
            </a:r>
          </a:p>
        </p:txBody>
      </p:sp>
      <p:sp>
        <p:nvSpPr>
          <p:cNvPr id="3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81191" y="4541416"/>
            <a:ext cx="11029617" cy="60055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kst"/>
          <p:cNvSpPr txBox="1">
            <a:spLocks noGrp="1"/>
          </p:cNvSpPr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81193" y="2228002"/>
            <a:ext cx="5194768" cy="363304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tekst"/>
          <p:cNvSpPr txBox="1">
            <a:spLocks noGrp="1"/>
          </p:cNvSpPr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81190" y="2250891"/>
            <a:ext cx="5194770" cy="5577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 marL="0" indent="1828800">
              <a:buClrTx/>
              <a:buSzTx/>
              <a:buNone/>
              <a:defRPr sz="20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416038" y="2250892"/>
            <a:ext cx="5194772" cy="5533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2000"/>
            </a:pPr>
            <a:endParaRPr/>
          </a:p>
        </p:txBody>
      </p:sp>
      <p:sp>
        <p:nvSpPr>
          <p:cNvPr id="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8"/>
          <p:cNvSpPr/>
          <p:nvPr/>
        </p:nvSpPr>
        <p:spPr>
          <a:xfrm>
            <a:off x="447817" y="601199"/>
            <a:ext cx="3682723" cy="581547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Titeltekst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7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900927" y="1179828"/>
            <a:ext cx="6650992" cy="465821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35B74"/>
                </a:solidFill>
              </a:defRPr>
            </a:lvl1pPr>
            <a:lvl2pPr marL="663999" indent="-339999">
              <a:defRPr sz="2000">
                <a:solidFill>
                  <a:srgbClr val="335B74"/>
                </a:solidFill>
              </a:defRPr>
            </a:lvl2pPr>
            <a:lvl3pPr marL="967500" indent="-337500">
              <a:defRPr sz="2000">
                <a:solidFill>
                  <a:srgbClr val="335B74"/>
                </a:solidFill>
              </a:defRPr>
            </a:lvl3pPr>
            <a:lvl4pPr marL="1342285" indent="-334285">
              <a:defRPr sz="2000">
                <a:solidFill>
                  <a:srgbClr val="335B74"/>
                </a:solidFill>
              </a:defRPr>
            </a:lvl4pPr>
            <a:lvl5pPr marL="1702285" indent="-334285">
              <a:defRPr sz="2000">
                <a:solidFill>
                  <a:srgbClr val="335B74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379568" y="6525508"/>
            <a:ext cx="231242" cy="227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tekst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idx="21"/>
          </p:nvPr>
        </p:nvSpPr>
        <p:spPr>
          <a:xfrm>
            <a:off x="447816" y="641350"/>
            <a:ext cx="11290860" cy="3651249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81191" y="5260126"/>
            <a:ext cx="11029618" cy="998149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Rectangle 10"/>
          <p:cNvSpPr/>
          <p:nvPr/>
        </p:nvSpPr>
        <p:spPr>
          <a:xfrm>
            <a:off x="4241829" y="457199"/>
            <a:ext cx="3703321" cy="914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eltekst"/>
          <p:cNvSpPr txBox="1">
            <a:spLocks noGrp="1"/>
          </p:cNvSpPr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6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379568" y="6492506"/>
            <a:ext cx="231242" cy="227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solidFill>
            <a:srgbClr val="404040"/>
          </a:solidFill>
          <a:uFillTx/>
          <a:latin typeface="Franklin Gothic Demi"/>
          <a:ea typeface="Franklin Gothic Demi"/>
          <a:cs typeface="Franklin Gothic Demi"/>
          <a:sym typeface="Franklin Gothic Demi"/>
        </a:defRPr>
      </a:lvl9pPr>
    </p:titleStyle>
    <p:bodyStyle>
      <a:lvl1pPr marL="305999" marR="0" indent="-3059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95571" marR="0" indent="-371571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83076" marR="0" indent="-353076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69636" marR="0" indent="-361636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29636" marR="0" indent="-361636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1995249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295250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595249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2895250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700" b="0" i="0" u="none" strike="noStrike" cap="none" spc="0" baseline="0">
          <a:solidFill>
            <a:srgbClr val="4040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Title 1"/>
          <p:cNvSpPr txBox="1">
            <a:spLocks noGrp="1"/>
          </p:cNvSpPr>
          <p:nvPr>
            <p:ph type="ctrTitle"/>
          </p:nvPr>
        </p:nvSpPr>
        <p:spPr>
          <a:xfrm>
            <a:off x="581190" y="1020430"/>
            <a:ext cx="10993551" cy="14750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388620">
              <a:defRPr sz="9095">
                <a:solidFill>
                  <a:srgbClr val="808080"/>
                </a:solidFill>
              </a:defRPr>
            </a:lvl1pPr>
          </a:lstStyle>
          <a:p>
            <a:pPr algn="l"/>
            <a:r>
              <a:rPr dirty="0"/>
              <a:t>Klein </a:t>
            </a:r>
            <a:r>
              <a:rPr dirty="0" err="1"/>
              <a:t>Wonen</a:t>
            </a:r>
            <a:endParaRPr dirty="0"/>
          </a:p>
        </p:txBody>
      </p:sp>
      <p:sp>
        <p:nvSpPr>
          <p:cNvPr id="10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98927" y="2279526"/>
            <a:ext cx="10993550" cy="745195"/>
          </a:xfrm>
          <a:prstGeom prst="rect">
            <a:avLst/>
          </a:prstGeom>
        </p:spPr>
        <p:txBody>
          <a:bodyPr/>
          <a:lstStyle>
            <a:lvl1pPr defTabSz="429768">
              <a:spcBef>
                <a:spcPts val="500"/>
              </a:spcBef>
              <a:defRPr sz="3008" b="1">
                <a:solidFill>
                  <a:srgbClr val="209CD8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dirty="0"/>
              <a:t>het </a:t>
            </a:r>
            <a:r>
              <a:rPr dirty="0" err="1"/>
              <a:t>voelt</a:t>
            </a:r>
            <a:r>
              <a:rPr dirty="0"/>
              <a:t> </a:t>
            </a:r>
            <a:r>
              <a:rPr dirty="0" err="1"/>
              <a:t>gelijkwaardig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het </a:t>
            </a:r>
            <a:r>
              <a:rPr dirty="0" err="1"/>
              <a:t>geeft</a:t>
            </a:r>
            <a:r>
              <a:rPr dirty="0"/>
              <a:t> </a:t>
            </a:r>
            <a:r>
              <a:rPr dirty="0" err="1"/>
              <a:t>diversiteit</a:t>
            </a:r>
            <a:endParaRPr dirty="0"/>
          </a:p>
        </p:txBody>
      </p:sp>
      <p:sp>
        <p:nvSpPr>
          <p:cNvPr id="103" name="Rectangle 19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Rectangle 21"/>
          <p:cNvSpPr/>
          <p:nvPr/>
        </p:nvSpPr>
        <p:spPr>
          <a:xfrm>
            <a:off x="4241829" y="457199"/>
            <a:ext cx="3703321" cy="914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Rectangle 23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1" y="3117991"/>
            <a:ext cx="11135588" cy="3273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rPr dirty="0" err="1"/>
              <a:t>Toelichting</a:t>
            </a:r>
            <a:r>
              <a:rPr dirty="0"/>
              <a:t>, </a:t>
            </a:r>
            <a:r>
              <a:rPr dirty="0" err="1"/>
              <a:t>Waarom</a:t>
            </a:r>
            <a:r>
              <a:rPr dirty="0"/>
              <a:t> </a:t>
            </a:r>
            <a:r>
              <a:rPr dirty="0" err="1"/>
              <a:t>kleiner</a:t>
            </a:r>
            <a:r>
              <a:rPr dirty="0"/>
              <a:t> </a:t>
            </a:r>
            <a:r>
              <a:rPr dirty="0" err="1"/>
              <a:t>wonen</a:t>
            </a:r>
            <a:r>
              <a:rPr dirty="0"/>
              <a:t>?</a:t>
            </a:r>
          </a:p>
        </p:txBody>
      </p:sp>
      <p:grpSp>
        <p:nvGrpSpPr>
          <p:cNvPr id="114" name="Content Placeholder 4"/>
          <p:cNvGrpSpPr/>
          <p:nvPr/>
        </p:nvGrpSpPr>
        <p:grpSpPr>
          <a:xfrm>
            <a:off x="193906" y="2152996"/>
            <a:ext cx="5132122" cy="2212535"/>
            <a:chOff x="0" y="0"/>
            <a:chExt cx="5132121" cy="2212534"/>
          </a:xfrm>
        </p:grpSpPr>
        <p:sp>
          <p:nvSpPr>
            <p:cNvPr id="111" name="Ovaal"/>
            <p:cNvSpPr/>
            <p:nvPr/>
          </p:nvSpPr>
          <p:spPr>
            <a:xfrm>
              <a:off x="3563845" y="322122"/>
              <a:ext cx="1568277" cy="1568567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110000"/>
                </a:lnSpc>
                <a:spcBef>
                  <a:spcPts val="600"/>
                </a:spcBef>
                <a:defRPr sz="1700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112" name="Vorm"/>
            <p:cNvSpPr/>
            <p:nvPr/>
          </p:nvSpPr>
          <p:spPr>
            <a:xfrm rot="2700000">
              <a:off x="1944876" y="324018"/>
              <a:ext cx="1564499" cy="156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110000"/>
                </a:lnSpc>
                <a:spcBef>
                  <a:spcPts val="600"/>
                </a:spcBef>
                <a:defRPr sz="1700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113" name="Vorm"/>
            <p:cNvSpPr/>
            <p:nvPr/>
          </p:nvSpPr>
          <p:spPr>
            <a:xfrm rot="2700000">
              <a:off x="324018" y="324018"/>
              <a:ext cx="1564499" cy="156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110000"/>
                </a:lnSpc>
                <a:spcBef>
                  <a:spcPts val="600"/>
                </a:spcBef>
                <a:defRPr sz="1700">
                  <a:solidFill>
                    <a:srgbClr val="404040"/>
                  </a:solidFill>
                </a:defRPr>
              </a:pPr>
              <a:endParaRPr/>
            </a:p>
          </p:txBody>
        </p:sp>
      </p:grpSp>
      <p:pic>
        <p:nvPicPr>
          <p:cNvPr id="115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75" y="2367676"/>
            <a:ext cx="5194300" cy="335296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17" name="Subtitle 2"/>
          <p:cNvSpPr txBox="1"/>
          <p:nvPr/>
        </p:nvSpPr>
        <p:spPr>
          <a:xfrm>
            <a:off x="626911" y="893213"/>
            <a:ext cx="952365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</a:t>
            </a:r>
            <a:r>
              <a:rPr lang="nl-NL" sz="2000" b="1" i="1" dirty="0"/>
              <a:t>iedereen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18" name="bouwkundig:…"/>
          <p:cNvSpPr txBox="1"/>
          <p:nvPr/>
        </p:nvSpPr>
        <p:spPr>
          <a:xfrm>
            <a:off x="570698" y="4254059"/>
            <a:ext cx="2433954" cy="18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bouwkundig:</a:t>
            </a:r>
          </a:p>
          <a:p>
            <a:pPr>
              <a:defRPr sz="1400"/>
            </a:pPr>
            <a:r>
              <a:t>goedkoop</a:t>
            </a:r>
          </a:p>
          <a:p>
            <a:pPr>
              <a:defRPr sz="1400"/>
            </a:pPr>
            <a:r>
              <a:t>functioneel grondgebruik</a:t>
            </a:r>
          </a:p>
          <a:p>
            <a:pPr>
              <a:defRPr sz="1400"/>
            </a:pPr>
            <a:r>
              <a:t>efficiënt met de ruimte omgaan</a:t>
            </a:r>
          </a:p>
          <a:p>
            <a:pPr>
              <a:defRPr sz="1400"/>
            </a:pPr>
            <a:r>
              <a:t>duurzaam</a:t>
            </a:r>
          </a:p>
          <a:p>
            <a:pPr>
              <a:defRPr sz="1400"/>
            </a:pPr>
            <a:r>
              <a:t>korte bouwtijden</a:t>
            </a:r>
          </a:p>
        </p:txBody>
      </p:sp>
      <p:sp>
        <p:nvSpPr>
          <p:cNvPr id="119" name="sociaal:…"/>
          <p:cNvSpPr txBox="1"/>
          <p:nvPr/>
        </p:nvSpPr>
        <p:spPr>
          <a:xfrm>
            <a:off x="3108518" y="4293303"/>
            <a:ext cx="2252344" cy="138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sociaal:</a:t>
            </a:r>
          </a:p>
          <a:p>
            <a:pPr>
              <a:defRPr sz="1400"/>
            </a:pPr>
            <a:r>
              <a:t>creatief</a:t>
            </a:r>
          </a:p>
          <a:p>
            <a:pPr>
              <a:defRPr sz="1400"/>
            </a:pPr>
            <a:r>
              <a:t>samen leven</a:t>
            </a:r>
          </a:p>
          <a:p>
            <a:pPr>
              <a:defRPr sz="1400"/>
            </a:pPr>
            <a:r>
              <a:t>functionaliteiten delen</a:t>
            </a:r>
          </a:p>
          <a:p>
            <a:pPr>
              <a:defRPr sz="14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rPr dirty="0" err="1"/>
              <a:t>Beslispunt</a:t>
            </a:r>
            <a:r>
              <a:rPr dirty="0"/>
              <a:t> 1</a:t>
            </a:r>
          </a:p>
        </p:txBody>
      </p:sp>
      <p:pic>
        <p:nvPicPr>
          <p:cNvPr id="124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670" y="893213"/>
            <a:ext cx="3604228" cy="27140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26" name="Subtitle 2"/>
          <p:cNvSpPr txBox="1"/>
          <p:nvPr/>
        </p:nvSpPr>
        <p:spPr>
          <a:xfrm>
            <a:off x="581190" y="893213"/>
            <a:ext cx="9569375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de </a:t>
            </a:r>
            <a:r>
              <a:rPr lang="nl-NL" sz="2000" b="1" i="1" dirty="0"/>
              <a:t>starter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81190" y="2439979"/>
            <a:ext cx="5605965" cy="15710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t>Provincie pakt regisserende rol:</a:t>
            </a:r>
          </a:p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t>Meer kleine woningbouw in steden én dorpen</a:t>
            </a:r>
          </a:p>
        </p:txBody>
      </p:sp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38" y="3910136"/>
            <a:ext cx="4409804" cy="2480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t>Beslispunt 2</a:t>
            </a:r>
          </a:p>
        </p:txBody>
      </p:sp>
      <p:pic>
        <p:nvPicPr>
          <p:cNvPr id="133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459" y="2559911"/>
            <a:ext cx="4452733" cy="296848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35" name="Subtitle 2"/>
          <p:cNvSpPr txBox="1"/>
          <p:nvPr/>
        </p:nvSpPr>
        <p:spPr>
          <a:xfrm>
            <a:off x="581191" y="893213"/>
            <a:ext cx="956937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/>
              <a:t> </a:t>
            </a:r>
            <a:r>
              <a:rPr lang="nl-NL" sz="2000" b="1" i="1" dirty="0"/>
              <a:t>V</a:t>
            </a:r>
            <a:r>
              <a:rPr sz="2000" b="1" i="1" dirty="0" err="1"/>
              <a:t>oor</a:t>
            </a:r>
            <a:r>
              <a:rPr sz="2000" b="1" i="1" dirty="0"/>
              <a:t> </a:t>
            </a:r>
            <a:r>
              <a:rPr sz="2000" b="1" i="1" dirty="0" err="1"/>
              <a:t>degene</a:t>
            </a:r>
            <a:r>
              <a:rPr sz="2000" b="1" i="1" dirty="0"/>
              <a:t> die </a:t>
            </a:r>
            <a:r>
              <a:rPr sz="2000" b="1" i="1" dirty="0" err="1"/>
              <a:t>wil</a:t>
            </a:r>
            <a:r>
              <a:rPr sz="2000" b="1" i="1" dirty="0"/>
              <a:t> of </a:t>
            </a:r>
            <a:r>
              <a:rPr sz="2000" b="1" i="1" dirty="0" err="1"/>
              <a:t>degene</a:t>
            </a:r>
            <a:r>
              <a:rPr sz="2000" b="1" i="1" dirty="0"/>
              <a:t> die </a:t>
            </a:r>
            <a:r>
              <a:rPr sz="2000" b="1" i="1" dirty="0" err="1"/>
              <a:t>kan</a:t>
            </a:r>
            <a:r>
              <a:rPr lang="nl-NL" sz="2000" b="1" i="1" dirty="0"/>
              <a:t>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3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81191" y="2439979"/>
            <a:ext cx="5657240" cy="15710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de </a:t>
            </a:r>
            <a:r>
              <a:rPr dirty="0" err="1"/>
              <a:t>provincie</a:t>
            </a:r>
            <a:r>
              <a:rPr dirty="0"/>
              <a:t> </a:t>
            </a:r>
            <a:r>
              <a:rPr lang="nl-NL" dirty="0"/>
              <a:t>een meer stimulerende rol richting </a:t>
            </a:r>
            <a:r>
              <a:rPr dirty="0"/>
              <a:t> </a:t>
            </a:r>
            <a:r>
              <a:rPr dirty="0" err="1"/>
              <a:t>gemeent</a:t>
            </a:r>
            <a:r>
              <a:rPr lang="nl-NL" dirty="0"/>
              <a:t>en moet aannemen t.a.v.</a:t>
            </a:r>
            <a:r>
              <a:rPr dirty="0"/>
              <a:t>:</a:t>
            </a:r>
          </a:p>
          <a:p>
            <a:pPr>
              <a:defRPr>
                <a:solidFill>
                  <a:srgbClr val="808080"/>
                </a:solidFill>
              </a:defRPr>
            </a:pPr>
            <a:r>
              <a:rPr dirty="0" err="1"/>
              <a:t>Kleinere</a:t>
            </a:r>
            <a:r>
              <a:rPr dirty="0"/>
              <a:t> </a:t>
            </a:r>
            <a:r>
              <a:rPr dirty="0" err="1"/>
              <a:t>woningbouw</a:t>
            </a:r>
            <a:r>
              <a:rPr dirty="0"/>
              <a:t> in </a:t>
            </a:r>
            <a:r>
              <a:rPr dirty="0" err="1"/>
              <a:t>bestemmingsplannen</a:t>
            </a:r>
            <a:r>
              <a:rPr dirty="0"/>
              <a:t>. </a:t>
            </a:r>
          </a:p>
        </p:txBody>
      </p:sp>
      <p:sp>
        <p:nvSpPr>
          <p:cNvPr id="137" name="TextBox 3"/>
          <p:cNvSpPr txBox="1"/>
          <p:nvPr/>
        </p:nvSpPr>
        <p:spPr>
          <a:xfrm>
            <a:off x="6925083" y="5523803"/>
            <a:ext cx="4001997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t>Leiden, Starters woningen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t>Beslispunt 3</a:t>
            </a:r>
          </a:p>
        </p:txBody>
      </p:sp>
      <p:pic>
        <p:nvPicPr>
          <p:cNvPr id="142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46" y="2559911"/>
            <a:ext cx="4448957" cy="2968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44" name="Subtitle 2"/>
          <p:cNvSpPr txBox="1"/>
          <p:nvPr/>
        </p:nvSpPr>
        <p:spPr>
          <a:xfrm>
            <a:off x="626911" y="893213"/>
            <a:ext cx="952365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</a:t>
            </a:r>
            <a:r>
              <a:rPr lang="nl-NL" sz="2000" b="1" i="1" dirty="0"/>
              <a:t>alle culturen - </a:t>
            </a:r>
            <a:r>
              <a:rPr sz="2000" b="1" i="1" dirty="0"/>
              <a:t>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81192" y="2439979"/>
            <a:ext cx="5514808" cy="15710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de </a:t>
            </a:r>
            <a:r>
              <a:rPr dirty="0" err="1"/>
              <a:t>provincie</a:t>
            </a:r>
            <a:r>
              <a:rPr dirty="0"/>
              <a:t> </a:t>
            </a:r>
            <a:r>
              <a:rPr dirty="0" err="1"/>
              <a:t>gemeente</a:t>
            </a:r>
            <a:r>
              <a:rPr lang="nl-NL" dirty="0"/>
              <a:t>n</a:t>
            </a:r>
            <a:r>
              <a:rPr dirty="0"/>
              <a:t> </a:t>
            </a:r>
            <a:r>
              <a:rPr dirty="0" err="1"/>
              <a:t>moet</a:t>
            </a:r>
            <a:r>
              <a:rPr dirty="0"/>
              <a:t> </a:t>
            </a:r>
            <a:r>
              <a:rPr dirty="0" err="1"/>
              <a:t>sturen</a:t>
            </a:r>
            <a:r>
              <a:rPr dirty="0"/>
              <a:t> op:</a:t>
            </a:r>
          </a:p>
          <a:p>
            <a:pPr>
              <a:defRPr>
                <a:solidFill>
                  <a:srgbClr val="808080"/>
                </a:solidFill>
              </a:defRPr>
            </a:pPr>
            <a:r>
              <a:rPr dirty="0" err="1"/>
              <a:t>Inzetten</a:t>
            </a:r>
            <a:r>
              <a:rPr dirty="0"/>
              <a:t> op </a:t>
            </a:r>
            <a:r>
              <a:rPr dirty="0" err="1"/>
              <a:t>kleinere</a:t>
            </a:r>
            <a:r>
              <a:rPr dirty="0"/>
              <a:t> </a:t>
            </a:r>
            <a:r>
              <a:rPr dirty="0" err="1"/>
              <a:t>woningen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 </a:t>
            </a:r>
            <a:r>
              <a:rPr lang="nl-NL" dirty="0"/>
              <a:t>h</a:t>
            </a:r>
            <a:r>
              <a:rPr dirty="0" err="1"/>
              <a:t>erontwikkeling</a:t>
            </a:r>
            <a:r>
              <a:rPr dirty="0"/>
              <a:t> van </a:t>
            </a:r>
            <a:r>
              <a:rPr dirty="0" err="1"/>
              <a:t>vastgoed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terreinen</a:t>
            </a:r>
            <a:r>
              <a:rPr dirty="0"/>
              <a:t>.</a:t>
            </a:r>
          </a:p>
        </p:txBody>
      </p:sp>
      <p:sp>
        <p:nvSpPr>
          <p:cNvPr id="146" name="TextBox 3"/>
          <p:cNvSpPr txBox="1"/>
          <p:nvPr/>
        </p:nvSpPr>
        <p:spPr>
          <a:xfrm>
            <a:off x="6925083" y="5523803"/>
            <a:ext cx="4001997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t>Eindhoven, Strijp S herontwikkeling industire terrein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t>Beslispunt 4</a:t>
            </a:r>
          </a:p>
        </p:txBody>
      </p:sp>
      <p:pic>
        <p:nvPicPr>
          <p:cNvPr id="151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46" y="2564877"/>
            <a:ext cx="4448957" cy="295855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53" name="Subtitle 2"/>
          <p:cNvSpPr txBox="1"/>
          <p:nvPr/>
        </p:nvSpPr>
        <p:spPr>
          <a:xfrm>
            <a:off x="626911" y="893213"/>
            <a:ext cx="952365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de </a:t>
            </a:r>
            <a:r>
              <a:rPr sz="2000" b="1" i="1" dirty="0" err="1"/>
              <a:t>jongvolwassenen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</a:t>
            </a:r>
            <a:r>
              <a:rPr sz="2000" b="1" i="1" dirty="0" err="1"/>
              <a:t>senioren</a:t>
            </a:r>
            <a:r>
              <a:rPr lang="nl-NL" sz="2000" b="1" i="1" dirty="0"/>
              <a:t>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81192" y="2439979"/>
            <a:ext cx="5514808" cy="15710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de </a:t>
            </a:r>
            <a:r>
              <a:rPr dirty="0" err="1"/>
              <a:t>provincie</a:t>
            </a:r>
            <a:r>
              <a:rPr dirty="0"/>
              <a:t> </a:t>
            </a:r>
            <a:r>
              <a:rPr lang="nl-NL" dirty="0"/>
              <a:t>en</a:t>
            </a:r>
            <a:r>
              <a:rPr dirty="0"/>
              <a:t> </a:t>
            </a:r>
            <a:r>
              <a:rPr dirty="0" err="1"/>
              <a:t>gemeente</a:t>
            </a:r>
            <a:r>
              <a:rPr lang="nl-NL" dirty="0"/>
              <a:t>n:</a:t>
            </a:r>
            <a:endParaRPr dirty="0"/>
          </a:p>
          <a:p>
            <a:pPr>
              <a:defRPr>
                <a:solidFill>
                  <a:srgbClr val="808080"/>
                </a:solidFill>
              </a:defRPr>
            </a:pPr>
            <a:r>
              <a:rPr dirty="0" err="1"/>
              <a:t>Stimuleringsmaatregelingen</a:t>
            </a:r>
            <a:r>
              <a:rPr lang="nl-NL" dirty="0"/>
              <a:t> moet aanbieden</a:t>
            </a:r>
            <a:r>
              <a:rPr dirty="0"/>
              <a:t> om </a:t>
            </a:r>
            <a:r>
              <a:rPr dirty="0" err="1"/>
              <a:t>kleiner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gaan</a:t>
            </a:r>
            <a:r>
              <a:rPr dirty="0"/>
              <a:t> </a:t>
            </a:r>
            <a:r>
              <a:rPr dirty="0" err="1"/>
              <a:t>wonen</a:t>
            </a:r>
            <a:r>
              <a:rPr dirty="0"/>
              <a:t>.</a:t>
            </a:r>
          </a:p>
        </p:txBody>
      </p:sp>
      <p:sp>
        <p:nvSpPr>
          <p:cNvPr id="155" name="TextBox 3"/>
          <p:cNvSpPr txBox="1"/>
          <p:nvPr/>
        </p:nvSpPr>
        <p:spPr>
          <a:xfrm>
            <a:off x="6925083" y="5523803"/>
            <a:ext cx="4001997" cy="392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t>Gouda, micro woning: oudere dame stelt deel tuin ter beschikking voor wonen voor jongere.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1"/>
          <p:cNvSpPr txBox="1">
            <a:spLocks noGrp="1"/>
          </p:cNvSpPr>
          <p:nvPr>
            <p:ph type="title"/>
          </p:nvPr>
        </p:nvSpPr>
        <p:spPr>
          <a:xfrm>
            <a:off x="581192" y="1587066"/>
            <a:ext cx="11029616" cy="5664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08080"/>
                </a:solidFill>
              </a:defRPr>
            </a:lvl1pPr>
          </a:lstStyle>
          <a:p>
            <a:r>
              <a:t>Beslispunt 5 </a:t>
            </a:r>
          </a:p>
        </p:txBody>
      </p:sp>
      <p:pic>
        <p:nvPicPr>
          <p:cNvPr id="160" name="Content Placeholder 14" descr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63" y="2565248"/>
            <a:ext cx="4439249" cy="295855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62" name="Subtitle 2"/>
          <p:cNvSpPr txBox="1"/>
          <p:nvPr/>
        </p:nvSpPr>
        <p:spPr>
          <a:xfrm>
            <a:off x="626911" y="893213"/>
            <a:ext cx="952365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de </a:t>
            </a:r>
            <a:r>
              <a:rPr sz="2000" b="1" i="1" dirty="0" err="1"/>
              <a:t>idealisten</a:t>
            </a:r>
            <a:r>
              <a:rPr lang="nl-NL" sz="2000" b="1" i="1" dirty="0"/>
              <a:t>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81191" y="2439979"/>
            <a:ext cx="5375228" cy="15710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de </a:t>
            </a:r>
            <a:r>
              <a:rPr dirty="0" err="1"/>
              <a:t>provincie</a:t>
            </a:r>
            <a:r>
              <a:rPr dirty="0"/>
              <a:t> de </a:t>
            </a:r>
            <a:r>
              <a:rPr dirty="0" err="1"/>
              <a:t>gemeente</a:t>
            </a:r>
            <a:r>
              <a:rPr dirty="0"/>
              <a:t> </a:t>
            </a:r>
            <a:r>
              <a:rPr dirty="0" err="1"/>
              <a:t>moet</a:t>
            </a:r>
            <a:r>
              <a:rPr dirty="0"/>
              <a:t> </a:t>
            </a:r>
            <a:r>
              <a:rPr lang="nl-NL" dirty="0"/>
              <a:t>aanmoedigen </a:t>
            </a:r>
            <a:r>
              <a:rPr dirty="0" err="1"/>
              <a:t>bij</a:t>
            </a:r>
            <a:r>
              <a:rPr dirty="0"/>
              <a:t>:</a:t>
            </a:r>
          </a:p>
          <a:p>
            <a:pPr>
              <a:defRPr>
                <a:solidFill>
                  <a:srgbClr val="808080"/>
                </a:solidFill>
              </a:defRPr>
            </a:pPr>
            <a:r>
              <a:rPr dirty="0" err="1"/>
              <a:t>Tijdelijk</a:t>
            </a:r>
            <a:r>
              <a:rPr dirty="0"/>
              <a:t> </a:t>
            </a:r>
            <a:r>
              <a:rPr dirty="0" err="1"/>
              <a:t>leegstaande</a:t>
            </a:r>
            <a:r>
              <a:rPr dirty="0"/>
              <a:t> </a:t>
            </a:r>
            <a:r>
              <a:rPr dirty="0" err="1"/>
              <a:t>terreinen</a:t>
            </a:r>
            <a:r>
              <a:rPr dirty="0"/>
              <a:t> </a:t>
            </a:r>
            <a:r>
              <a:rPr dirty="0" err="1"/>
              <a:t>beschikbaarstellen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experimentele</a:t>
            </a:r>
            <a:r>
              <a:rPr dirty="0"/>
              <a:t> </a:t>
            </a:r>
            <a:r>
              <a:rPr dirty="0" err="1"/>
              <a:t>woningbouw</a:t>
            </a:r>
            <a:r>
              <a:rPr dirty="0"/>
              <a:t>.</a:t>
            </a:r>
          </a:p>
        </p:txBody>
      </p:sp>
      <p:sp>
        <p:nvSpPr>
          <p:cNvPr id="164" name="TextBox 1"/>
          <p:cNvSpPr txBox="1"/>
          <p:nvPr/>
        </p:nvSpPr>
        <p:spPr>
          <a:xfrm>
            <a:off x="6925083" y="5523803"/>
            <a:ext cx="4001997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dirty="0"/>
              <a:t>Almere, Tiny House Nederland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/>
        </p:nvSpPr>
        <p:spPr>
          <a:xfrm>
            <a:off x="626911" y="606774"/>
            <a:ext cx="2672913" cy="40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defTabSz="457200">
              <a:defRPr sz="1600" b="1" cap="all">
                <a:solidFill>
                  <a:srgbClr val="808080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lvl1pPr>
          </a:lstStyle>
          <a:p>
            <a:r>
              <a:t>Klein Wonen</a:t>
            </a:r>
          </a:p>
        </p:txBody>
      </p:sp>
      <p:sp>
        <p:nvSpPr>
          <p:cNvPr id="170" name="Subtitle 2"/>
          <p:cNvSpPr txBox="1"/>
          <p:nvPr/>
        </p:nvSpPr>
        <p:spPr>
          <a:xfrm>
            <a:off x="626911" y="893213"/>
            <a:ext cx="9523654" cy="40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57200"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accent1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r>
              <a:rPr sz="2000" b="1" i="1" dirty="0" err="1"/>
              <a:t>Voor</a:t>
            </a:r>
            <a:r>
              <a:rPr sz="2000" b="1" i="1" dirty="0"/>
              <a:t> </a:t>
            </a:r>
            <a:r>
              <a:rPr lang="nl-NL" sz="2000" b="1" i="1" dirty="0"/>
              <a:t>de doorstromer -</a:t>
            </a:r>
            <a:r>
              <a:rPr sz="2000" b="1" i="1" dirty="0"/>
              <a:t> het </a:t>
            </a:r>
            <a:r>
              <a:rPr sz="2000" b="1" i="1" dirty="0" err="1"/>
              <a:t>voelt</a:t>
            </a:r>
            <a:r>
              <a:rPr sz="2000" b="1" i="1" dirty="0"/>
              <a:t> </a:t>
            </a:r>
            <a:r>
              <a:rPr sz="2000" b="1" i="1" dirty="0" err="1"/>
              <a:t>gelijkwaardig</a:t>
            </a:r>
            <a:r>
              <a:rPr sz="2000" b="1" i="1" dirty="0"/>
              <a:t> </a:t>
            </a:r>
            <a:r>
              <a:rPr sz="2000" b="1" i="1" dirty="0" err="1"/>
              <a:t>en</a:t>
            </a:r>
            <a:r>
              <a:rPr sz="2000" b="1" i="1" dirty="0"/>
              <a:t> het </a:t>
            </a:r>
            <a:r>
              <a:rPr sz="2000" b="1" i="1" dirty="0" err="1"/>
              <a:t>geeft</a:t>
            </a:r>
            <a:r>
              <a:rPr sz="2000" b="1" i="1" dirty="0"/>
              <a:t> </a:t>
            </a:r>
            <a:r>
              <a:rPr sz="2000" b="1" i="1" dirty="0" err="1"/>
              <a:t>diversiteit</a:t>
            </a:r>
            <a:endParaRPr sz="2000" b="1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3BA7FA-6A4C-F707-0D64-C653C00E50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81191" y="2439979"/>
            <a:ext cx="4630804" cy="15710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Font typeface="Wingdings 2"/>
              <a:buNone/>
              <a:defRPr>
                <a:solidFill>
                  <a:srgbClr val="808080"/>
                </a:solidFill>
              </a:defRPr>
            </a:pPr>
            <a:r>
              <a:rPr dirty="0" err="1"/>
              <a:t>Wij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de </a:t>
            </a:r>
            <a:r>
              <a:rPr dirty="0" err="1"/>
              <a:t>provincie</a:t>
            </a:r>
            <a:r>
              <a:rPr dirty="0"/>
              <a:t> </a:t>
            </a:r>
            <a:r>
              <a:rPr lang="nl-NL" dirty="0"/>
              <a:t>en</a:t>
            </a:r>
            <a:r>
              <a:rPr dirty="0"/>
              <a:t> </a:t>
            </a:r>
            <a:r>
              <a:rPr dirty="0" err="1"/>
              <a:t>gemeente</a:t>
            </a:r>
            <a:r>
              <a:rPr lang="nl-NL" dirty="0"/>
              <a:t>n</a:t>
            </a:r>
            <a:r>
              <a:rPr dirty="0"/>
              <a:t>:</a:t>
            </a:r>
            <a:endParaRPr lang="nl-NL" dirty="0"/>
          </a:p>
          <a:p>
            <a:pPr>
              <a:buSzTx/>
              <a:defRPr>
                <a:solidFill>
                  <a:srgbClr val="808080"/>
                </a:solidFill>
              </a:defRPr>
            </a:pPr>
            <a:r>
              <a:rPr lang="nl-NL" dirty="0"/>
              <a:t>Bouwen van </a:t>
            </a:r>
            <a:r>
              <a:rPr lang="nl-NL"/>
              <a:t>een aantrekkelijke mix </a:t>
            </a:r>
            <a:r>
              <a:rPr lang="nl-NL" dirty="0"/>
              <a:t>aan seniorenwoningen (55+) moet stimuleren en mogelijk maken.</a:t>
            </a:r>
          </a:p>
          <a:p>
            <a:pPr marL="0" indent="0">
              <a:buSzTx/>
              <a:buNone/>
              <a:defRPr>
                <a:solidFill>
                  <a:srgbClr val="808080"/>
                </a:solidFill>
              </a:defRPr>
            </a:pPr>
            <a:r>
              <a:rPr lang="nl-NL" dirty="0"/>
              <a:t> </a:t>
            </a:r>
            <a:endParaRPr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A14B08-4EBD-2E0B-5207-EB591EF06D5F}"/>
              </a:ext>
            </a:extLst>
          </p:cNvPr>
          <p:cNvSpPr txBox="1"/>
          <p:nvPr/>
        </p:nvSpPr>
        <p:spPr>
          <a:xfrm>
            <a:off x="5211995" y="5442275"/>
            <a:ext cx="40019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nl-NL" dirty="0"/>
              <a:t>De Stadveteraan, Amstelkwartier, Amsterdam</a:t>
            </a:r>
            <a:endParaRPr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F2FFF41-26C0-BD94-A4F0-7319208E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97" y="3127700"/>
            <a:ext cx="66484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videndVTI">
  <a:themeElements>
    <a:clrScheme name="Dividen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Dividend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videndVTI">
  <a:themeElements>
    <a:clrScheme name="Dividen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Dividend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854</Words>
  <Application>Microsoft Office PowerPoint</Application>
  <PresentationFormat>Breedbeeld</PresentationFormat>
  <Paragraphs>97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Abadi Extra Light</vt:lpstr>
      <vt:lpstr>Arial</vt:lpstr>
      <vt:lpstr>Calibri</vt:lpstr>
      <vt:lpstr>Franklin Gothic Book</vt:lpstr>
      <vt:lpstr>Franklin Gothic Demi</vt:lpstr>
      <vt:lpstr>Wingdings 2</vt:lpstr>
      <vt:lpstr>DividendVTI</vt:lpstr>
      <vt:lpstr>Klein Wonen</vt:lpstr>
      <vt:lpstr>Toelichting, Waarom kleiner wonen?</vt:lpstr>
      <vt:lpstr>Beslispunt 1</vt:lpstr>
      <vt:lpstr>Beslispunt 2</vt:lpstr>
      <vt:lpstr>Beslispunt 3</vt:lpstr>
      <vt:lpstr>Beslispunt 4</vt:lpstr>
      <vt:lpstr>Beslispunt 5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 Wonen</dc:title>
  <cp:lastModifiedBy>frederike Geertsema</cp:lastModifiedBy>
  <cp:revision>6</cp:revision>
  <dcterms:modified xsi:type="dcterms:W3CDTF">2023-02-16T12:29:08Z</dcterms:modified>
</cp:coreProperties>
</file>