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ter Bots - TBM" initials="PBT" lastIdx="1" clrIdx="0">
    <p:extLst>
      <p:ext uri="{19B8F6BF-5375-455C-9EA6-DF929625EA0E}">
        <p15:presenceInfo xmlns:p15="http://schemas.microsoft.com/office/powerpoint/2012/main" userId="S::pbots@tudelft.net::20a25ff7-61cb-4750-9714-fb7c868830f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0CC0B-42B9-7272-750E-75C347B8A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660706-F74C-5191-1FBF-38B5E037A3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EC8B5-D15B-9E1A-27B1-7D65733C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1FBA-2FD7-48EB-A217-15B648C21F84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358E2-3CA5-3578-90FD-0E90A037B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9169C-899D-E3D9-2AED-4E5E4303C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6A10-67EF-4FDB-9232-4F5B26C3FB1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916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13E71-8CD1-ADB5-0390-69D1D1353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8A7A27-5ED0-0EBA-54B0-CB89798C7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F1F49-2C9A-187C-32E7-DC1D0F4E1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1FBA-2FD7-48EB-A217-15B648C21F84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8261D-9BAE-8BA1-DC68-6A7D75EAA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15906-75CF-02A1-8D1F-39739F703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6A10-67EF-4FDB-9232-4F5B26C3FB1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1511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BFF110-30DF-2B66-CC0D-02195DBB0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0E3AEC-5EE0-DD2C-9BF1-964039A30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46BD5-BD79-6D5C-BFB4-3792D106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1FBA-2FD7-48EB-A217-15B648C21F84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84A0C-9454-E3AF-1455-CE29BD59E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884EC-CEFF-00AC-0368-04FEB9D04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6A10-67EF-4FDB-9232-4F5B26C3FB1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128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8DA92-78E1-B348-C017-4E12CBDF2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EA1AC-8843-0E13-47CF-579F6D404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D7871-A21E-BF36-3993-2332D4F71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1FBA-2FD7-48EB-A217-15B648C21F84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EEB66-BDAD-B140-70F2-C40634858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E4B69-1155-154D-160D-3F31F3C8A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6A10-67EF-4FDB-9232-4F5B26C3FB1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847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0539E-B749-3DAD-7764-AE90E9268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A36CD-2FF8-022F-BE96-12A93A7C9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DC3CE-1C5D-2867-44B2-A2F5051B2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1FBA-2FD7-48EB-A217-15B648C21F84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54A23-2B6E-76AB-60E5-3E959FF12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58B51-8A49-1B14-535F-BB053CF8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6A10-67EF-4FDB-9232-4F5B26C3FB1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238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A5290-3AFC-E949-FDFC-E42EC8E6F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A5627-4140-E17D-E803-C2F208CF3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BCFC3B-B0EE-2BFC-B3B4-9CE45266E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FE311-7844-F180-4ACB-B7BD918E9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1FBA-2FD7-48EB-A217-15B648C21F84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A03204-4EE8-A85F-7654-28CADDB0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7204A9-81E3-A7F9-1BFA-2A7FCAB20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6A10-67EF-4FDB-9232-4F5B26C3FB1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416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1408C-30CA-2B96-164E-2FEC87612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F25466-BC07-ED78-8642-4D8F19B0C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340C4E-2288-EF56-6735-ACAD47F27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465B61-26EC-38E7-2BDC-40D642875D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37826F-ADF2-C5B6-39D2-58E580542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647C4B-FBC0-69CA-7047-52FDFD8C0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1FBA-2FD7-48EB-A217-15B648C21F84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492309-3ADB-5C1D-F849-DE40D0C69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03359-CB3B-612A-B0A7-604C7A794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6A10-67EF-4FDB-9232-4F5B26C3FB1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650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FB20B-EB65-8667-BF32-210EC4F60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3F47D7-FABB-6C4F-587F-886AE81E3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1FBA-2FD7-48EB-A217-15B648C21F84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F4B43D-5F2E-88DB-B450-61C169EA6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4A2DE3-3CD0-5585-4358-AB8107A29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6A10-67EF-4FDB-9232-4F5B26C3FB1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4735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D3D2B-6C38-3D0A-51C7-1323956D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1FBA-2FD7-48EB-A217-15B648C21F84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07FA56-C8D9-CCB4-71F5-BBAF29D57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44211-9A04-835E-EF59-DF1BC5D4C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6A10-67EF-4FDB-9232-4F5B26C3FB1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425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5970D-434C-2C25-D1B5-14E7BC08D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C6B80-BDFD-A449-8DA9-DB3B03293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8EA7B7-91A4-E0B7-01A1-0C435ABEE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80BF7-D9F5-CFDE-8412-E4AC1E0B5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1FBA-2FD7-48EB-A217-15B648C21F84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A98D20-5278-17D9-5094-0AD92925A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E7E4AC-7F4E-5F2A-D6EB-764A383A3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6A10-67EF-4FDB-9232-4F5B26C3FB1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455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7DB29-2C79-7D2A-B071-EC84B0199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D62974-B4B5-1A5B-5AD9-3F05628FB2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F2E75-0F81-4ABD-2F23-6473EFD2A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2DFA3-CAD0-683E-9595-430E5524E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1FBA-2FD7-48EB-A217-15B648C21F84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BC1CF-6C7D-9284-141D-2B1347661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8378B-0F55-D282-3108-153EA0081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6A10-67EF-4FDB-9232-4F5B26C3FB1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6428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F4441B-EF97-F63A-A558-A757D6333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145E4-53DE-7AD6-9CA8-CAD39B778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FE2E1-E9FE-255E-4CFE-F9BC3CD323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41FBA-2FD7-48EB-A217-15B648C21F84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D6868-9527-0F1C-3C9F-19C7CBCC99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31869-D492-7C7F-9894-C94EBF1DA8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86A10-67EF-4FDB-9232-4F5B26C3FB1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185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6EB578-FE90-1BA6-698B-687035664C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933" b="6933"/>
          <a:stretch/>
        </p:blipFill>
        <p:spPr>
          <a:xfrm>
            <a:off x="150" y="-1"/>
            <a:ext cx="12191698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EA61FD-5520-8D58-502B-61D72AD8A8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3977" y="318787"/>
            <a:ext cx="7564047" cy="4258277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987025E7-4244-02D6-0D1D-E7FCC3AE2FAB}"/>
              </a:ext>
            </a:extLst>
          </p:cNvPr>
          <p:cNvSpPr/>
          <p:nvPr/>
        </p:nvSpPr>
        <p:spPr>
          <a:xfrm>
            <a:off x="2716183" y="4117118"/>
            <a:ext cx="6759635" cy="2500439"/>
          </a:xfrm>
          <a:prstGeom prst="wedgeEllipseCallout">
            <a:avLst>
              <a:gd name="adj1" fmla="val -21652"/>
              <a:gd name="adj2" fmla="val -4531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nl-NL" sz="5400" b="1" dirty="0">
                <a:solidFill>
                  <a:schemeClr val="tx1"/>
                </a:solidFill>
              </a:rPr>
              <a:t>Samen slimmer ombouwen!</a:t>
            </a:r>
          </a:p>
        </p:txBody>
      </p:sp>
    </p:spTree>
    <p:extLst>
      <p:ext uri="{BB962C8B-B14F-4D97-AF65-F5344CB8AC3E}">
        <p14:creationId xmlns:p14="http://schemas.microsoft.com/office/powerpoint/2010/main" val="755568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FDE3865-635C-8353-E559-D7047CDD42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4043"/>
            <a:ext cx="12191999" cy="6683957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319B6B19-13C0-14AC-4F5B-E90173E9B6AD}"/>
              </a:ext>
            </a:extLst>
          </p:cNvPr>
          <p:cNvSpPr/>
          <p:nvPr/>
        </p:nvSpPr>
        <p:spPr>
          <a:xfrm>
            <a:off x="7597034" y="4929572"/>
            <a:ext cx="4327637" cy="1754385"/>
          </a:xfrm>
          <a:prstGeom prst="wedgeEllipseCallout">
            <a:avLst>
              <a:gd name="adj1" fmla="val -21652"/>
              <a:gd name="adj2" fmla="val -4531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nl-NL" sz="4400" b="1" dirty="0">
                <a:solidFill>
                  <a:schemeClr val="tx1"/>
                </a:solidFill>
              </a:rPr>
              <a:t>Versnelde procedures!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3F5517-1522-509A-2838-6185A86C99A8}"/>
              </a:ext>
            </a:extLst>
          </p:cNvPr>
          <p:cNvSpPr txBox="1"/>
          <p:nvPr/>
        </p:nvSpPr>
        <p:spPr>
          <a:xfrm>
            <a:off x="-1" y="0"/>
            <a:ext cx="12192000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noAutofit/>
          </a:bodyPr>
          <a:lstStyle/>
          <a:p>
            <a:pPr algn="ctr"/>
            <a:r>
              <a:rPr lang="nl-N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Geef prioriteit aan het ombouwen </a:t>
            </a:r>
          </a:p>
          <a:p>
            <a:pPr algn="ctr"/>
            <a:r>
              <a:rPr lang="nl-N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 karakteristieke gebouwen naar woningen</a:t>
            </a:r>
            <a:endParaRPr lang="nl-NL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1313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A00643-E6FA-B2A7-E64B-8D08EB39C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780"/>
            <a:ext cx="12192000" cy="63398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63601A-BF31-AFE0-372D-CB993DDC2B2A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Eerst langdurige leegstaande kantoorpanden ombouwen</a:t>
            </a:r>
            <a:endParaRPr lang="nl-NL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4E71636E-561B-F48E-1A53-D3DE514BE09D}"/>
              </a:ext>
            </a:extLst>
          </p:cNvPr>
          <p:cNvSpPr/>
          <p:nvPr/>
        </p:nvSpPr>
        <p:spPr>
          <a:xfrm>
            <a:off x="6863755" y="5047205"/>
            <a:ext cx="5184595" cy="1594895"/>
          </a:xfrm>
          <a:prstGeom prst="wedgeEllipseCallout">
            <a:avLst>
              <a:gd name="adj1" fmla="val -21652"/>
              <a:gd name="adj2" fmla="val -4531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nl-NL" sz="3600" b="1" dirty="0">
                <a:solidFill>
                  <a:schemeClr val="tx1"/>
                </a:solidFill>
              </a:rPr>
              <a:t>Voorrang op sloop-en-nieuwbouw!</a:t>
            </a:r>
          </a:p>
        </p:txBody>
      </p:sp>
    </p:spTree>
    <p:extLst>
      <p:ext uri="{BB962C8B-B14F-4D97-AF65-F5344CB8AC3E}">
        <p14:creationId xmlns:p14="http://schemas.microsoft.com/office/powerpoint/2010/main" val="26252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2CE6B5-0CCC-E007-8DB6-7B754B231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7255"/>
            <a:ext cx="12192000" cy="5958840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5305EA93-BCC9-02AE-AEF7-C0DFC3A16CB8}"/>
              </a:ext>
            </a:extLst>
          </p:cNvPr>
          <p:cNvSpPr/>
          <p:nvPr/>
        </p:nvSpPr>
        <p:spPr>
          <a:xfrm>
            <a:off x="158155" y="5165023"/>
            <a:ext cx="5184595" cy="1594895"/>
          </a:xfrm>
          <a:prstGeom prst="wedgeEllipseCallout">
            <a:avLst>
              <a:gd name="adj1" fmla="val -21652"/>
              <a:gd name="adj2" fmla="val -4531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nl-NL" sz="3600" b="1" dirty="0">
                <a:solidFill>
                  <a:schemeClr val="tx1"/>
                </a:solidFill>
              </a:rPr>
              <a:t>Voorrang op sloop-en-nieuwbouw!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8A719F-3E23-B975-7181-8563EB661A03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Bouw waar dat technisch kan </a:t>
            </a:r>
            <a:br>
              <a:rPr lang="nl-N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woonlagen bovenop bestaande gebouwen</a:t>
            </a:r>
            <a:endParaRPr lang="nl-NL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453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EC7A34-0717-A35C-AEFA-E0C54FC47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33" b="6933"/>
          <a:stretch/>
        </p:blipFill>
        <p:spPr>
          <a:xfrm>
            <a:off x="150" y="-1"/>
            <a:ext cx="12191698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8A719F-3E23-B975-7181-8563EB661A03}"/>
              </a:ext>
            </a:extLst>
          </p:cNvPr>
          <p:cNvSpPr txBox="1"/>
          <p:nvPr/>
        </p:nvSpPr>
        <p:spPr>
          <a:xfrm>
            <a:off x="-152" y="0"/>
            <a:ext cx="12192000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Maak een “ombouw-kansenkaart”</a:t>
            </a:r>
            <a:endParaRPr lang="nl-NL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C6E6407E-009E-298E-7229-4ECEDBB02BE5}"/>
              </a:ext>
            </a:extLst>
          </p:cNvPr>
          <p:cNvSpPr/>
          <p:nvPr/>
        </p:nvSpPr>
        <p:spPr>
          <a:xfrm>
            <a:off x="7972573" y="5081812"/>
            <a:ext cx="3576559" cy="1449905"/>
          </a:xfrm>
          <a:prstGeom prst="wedgeEllipseCallout">
            <a:avLst>
              <a:gd name="adj1" fmla="val -21652"/>
              <a:gd name="adj2" fmla="val -4531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nl-NL" sz="3600" b="1" dirty="0">
                <a:solidFill>
                  <a:schemeClr val="tx1"/>
                </a:solidFill>
              </a:rPr>
              <a:t>leegstaande kantoren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9086A8E7-D6DC-1B7F-FA29-5228B1248D65}"/>
              </a:ext>
            </a:extLst>
          </p:cNvPr>
          <p:cNvSpPr/>
          <p:nvPr/>
        </p:nvSpPr>
        <p:spPr>
          <a:xfrm>
            <a:off x="7571634" y="1221012"/>
            <a:ext cx="4327637" cy="1449905"/>
          </a:xfrm>
          <a:prstGeom prst="wedgeEllipseCallout">
            <a:avLst>
              <a:gd name="adj1" fmla="val -21652"/>
              <a:gd name="adj2" fmla="val -4531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nl-NL" sz="3600" b="1" dirty="0">
                <a:solidFill>
                  <a:schemeClr val="tx1"/>
                </a:solidFill>
              </a:rPr>
              <a:t>karakteristieke panden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5A4AA47B-2E20-273C-96D8-F11733728094}"/>
              </a:ext>
            </a:extLst>
          </p:cNvPr>
          <p:cNvSpPr/>
          <p:nvPr/>
        </p:nvSpPr>
        <p:spPr>
          <a:xfrm>
            <a:off x="294534" y="2656112"/>
            <a:ext cx="4327637" cy="1449905"/>
          </a:xfrm>
          <a:prstGeom prst="wedgeEllipseCallout">
            <a:avLst>
              <a:gd name="adj1" fmla="val -21652"/>
              <a:gd name="adj2" fmla="val -4531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nl-NL" sz="3600" b="1" dirty="0">
                <a:solidFill>
                  <a:schemeClr val="tx1"/>
                </a:solidFill>
              </a:rPr>
              <a:t>“</a:t>
            </a:r>
            <a:r>
              <a:rPr lang="nl-NL" sz="3600" b="1" dirty="0" err="1">
                <a:solidFill>
                  <a:schemeClr val="tx1"/>
                </a:solidFill>
              </a:rPr>
              <a:t>optop</a:t>
            </a:r>
            <a:r>
              <a:rPr lang="nl-NL" sz="3600" b="1" dirty="0">
                <a:solidFill>
                  <a:schemeClr val="tx1"/>
                </a:solidFill>
              </a:rPr>
              <a:t>”-opportuniteiten</a:t>
            </a:r>
          </a:p>
        </p:txBody>
      </p:sp>
    </p:spTree>
    <p:extLst>
      <p:ext uri="{BB962C8B-B14F-4D97-AF65-F5344CB8AC3E}">
        <p14:creationId xmlns:p14="http://schemas.microsoft.com/office/powerpoint/2010/main" val="3941152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13B9CC-95CE-1C28-58B8-B637C682188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25615" y="1358900"/>
            <a:ext cx="12243230" cy="5615109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C6E6407E-009E-298E-7229-4ECEDBB02BE5}"/>
              </a:ext>
            </a:extLst>
          </p:cNvPr>
          <p:cNvSpPr/>
          <p:nvPr/>
        </p:nvSpPr>
        <p:spPr>
          <a:xfrm>
            <a:off x="69998" y="5267325"/>
            <a:ext cx="4197202" cy="1552575"/>
          </a:xfrm>
          <a:prstGeom prst="wedgeEllipseCallout">
            <a:avLst>
              <a:gd name="adj1" fmla="val -21652"/>
              <a:gd name="adj2" fmla="val -4531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nl-NL" sz="3600" b="1" dirty="0">
                <a:solidFill>
                  <a:schemeClr val="tx1"/>
                </a:solidFill>
              </a:rPr>
              <a:t>Samen slimmer ombouwen!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8A719F-3E23-B975-7181-8563EB661A03}"/>
              </a:ext>
            </a:extLst>
          </p:cNvPr>
          <p:cNvSpPr txBox="1"/>
          <p:nvPr/>
        </p:nvSpPr>
        <p:spPr>
          <a:xfrm>
            <a:off x="-25400" y="0"/>
            <a:ext cx="12243015" cy="13589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Geef inwoners invloed</a:t>
            </a:r>
          </a:p>
          <a:p>
            <a:pPr algn="ctr"/>
            <a:r>
              <a:rPr lang="nl-NL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 ombouwprojecten in hun omgeving</a:t>
            </a:r>
            <a:endParaRPr lang="nl-NL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9112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65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Pieter Bots - TBM</dc:creator>
  <cp:lastModifiedBy>Pieter Bots - TBM</cp:lastModifiedBy>
  <cp:revision>6</cp:revision>
  <dcterms:created xsi:type="dcterms:W3CDTF">2023-02-17T18:49:21Z</dcterms:created>
  <dcterms:modified xsi:type="dcterms:W3CDTF">2023-02-20T09:22:23Z</dcterms:modified>
</cp:coreProperties>
</file>