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7" r:id="rId8"/>
    <p:sldId id="268" r:id="rId9"/>
    <p:sldId id="263" r:id="rId10"/>
    <p:sldId id="269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BB5E3-85AF-4014-8792-42341FB3AEC5}" v="2" dt="2023-02-20T10:01:23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0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0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38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81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1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0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4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7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81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53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3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2" r="-2" b="13408"/>
          <a:stretch/>
        </p:blipFill>
        <p:spPr>
          <a:xfrm>
            <a:off x="21" y="1"/>
            <a:ext cx="12191979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56065" y="498764"/>
            <a:ext cx="3726596" cy="1496291"/>
          </a:xfrm>
        </p:spPr>
        <p:txBody>
          <a:bodyPr anchor="b">
            <a:normAutofit/>
          </a:bodyPr>
          <a:lstStyle/>
          <a:p>
            <a:r>
              <a:rPr lang="nl-NL" sz="4800" b="1">
                <a:solidFill>
                  <a:schemeClr val="bg1"/>
                </a:solidFill>
              </a:rPr>
              <a:t>G 1000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68943" y="2108579"/>
            <a:ext cx="10181409" cy="317363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de-DE" sz="19200" dirty="0">
                <a:solidFill>
                  <a:schemeClr val="bg1"/>
                </a:solidFill>
              </a:rPr>
              <a:t>Wonen in de </a:t>
            </a:r>
            <a:r>
              <a:rPr lang="nl-NL" sz="19200" dirty="0">
                <a:solidFill>
                  <a:schemeClr val="bg1"/>
                </a:solidFill>
              </a:rPr>
              <a:t>provincie</a:t>
            </a:r>
            <a:r>
              <a:rPr lang="de-DE" sz="19200" dirty="0">
                <a:solidFill>
                  <a:schemeClr val="bg1"/>
                </a:solidFill>
              </a:rPr>
              <a:t> </a:t>
            </a:r>
            <a:r>
              <a:rPr lang="nl-NL" sz="19200" dirty="0">
                <a:solidFill>
                  <a:schemeClr val="bg1"/>
                </a:solidFill>
              </a:rPr>
              <a:t>Zuid</a:t>
            </a:r>
            <a:r>
              <a:rPr lang="de-DE" sz="19200" dirty="0">
                <a:solidFill>
                  <a:schemeClr val="bg1"/>
                </a:solidFill>
              </a:rPr>
              <a:t> Holland</a:t>
            </a:r>
            <a:r>
              <a:rPr lang="de-DE" dirty="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2" r="-2" b="13408"/>
          <a:stretch/>
        </p:blipFill>
        <p:spPr>
          <a:xfrm>
            <a:off x="20" y="1"/>
            <a:ext cx="12191979" cy="68579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5834" y="498764"/>
            <a:ext cx="8119443" cy="5155416"/>
          </a:xfrm>
        </p:spPr>
        <p:txBody>
          <a:bodyPr anchor="b">
            <a:normAutofit/>
          </a:bodyPr>
          <a:lstStyle/>
          <a:p>
            <a:r>
              <a:rPr lang="nl-NL" sz="9600" dirty="0">
                <a:solidFill>
                  <a:schemeClr val="bg1"/>
                </a:solidFill>
              </a:rPr>
              <a:t>Vragen? </a:t>
            </a:r>
            <a:endParaRPr lang="nl-NL" sz="9600" dirty="0">
              <a:solidFill>
                <a:schemeClr val="bg1"/>
              </a:solidFill>
              <a:cs typeface="Calibri Ligh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68944" y="2108579"/>
            <a:ext cx="2754568" cy="101908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dirty="0"/>
          </a:p>
          <a:p>
            <a:endParaRPr lang="de-DE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84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8687" y="625683"/>
            <a:ext cx="4951975" cy="1075017"/>
          </a:xfrm>
        </p:spPr>
        <p:txBody>
          <a:bodyPr anchor="b">
            <a:normAutofit fontScale="90000"/>
          </a:bodyPr>
          <a:lstStyle/>
          <a:p>
            <a:pPr algn="l"/>
            <a:r>
              <a:rPr lang="nl-NL" sz="4800" dirty="0">
                <a:cs typeface="Calibri Light"/>
              </a:rPr>
              <a:t>Zelfbewoningsplicht</a:t>
            </a:r>
            <a:br>
              <a:rPr lang="nl-NL" sz="4800" dirty="0">
                <a:cs typeface="Calibri Light"/>
              </a:rPr>
            </a:br>
            <a:r>
              <a:rPr lang="nl-NL" sz="4800" dirty="0">
                <a:cs typeface="Calibri Light"/>
              </a:rPr>
              <a:t> 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693930" y="3649200"/>
            <a:ext cx="680719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>
                <a:cs typeface="Calibri"/>
              </a:rPr>
              <a:t>Dit heeft geresulteerd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>
                <a:cs typeface="Calibri"/>
              </a:rPr>
              <a:t>Exploderende huurprijzen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>
                <a:cs typeface="Calibri"/>
              </a:rPr>
              <a:t>Slecht onderhoud van huurwoningen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178" y="1998133"/>
            <a:ext cx="6126357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/>
              <a:t>De overheid heeft bewust de regie over </a:t>
            </a:r>
          </a:p>
          <a:p>
            <a:r>
              <a:rPr lang="nl-NL" sz="2800"/>
              <a:t>huurwoningen overgelaten aan de markt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77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780" y="771988"/>
            <a:ext cx="5353301" cy="1075017"/>
          </a:xfrm>
        </p:spPr>
        <p:txBody>
          <a:bodyPr anchor="b">
            <a:normAutofit fontScale="90000"/>
          </a:bodyPr>
          <a:lstStyle/>
          <a:p>
            <a:pPr algn="l"/>
            <a:br>
              <a:rPr lang="nl-NL" sz="4800" dirty="0">
                <a:cs typeface="Calibri Light"/>
              </a:rPr>
            </a:br>
            <a:r>
              <a:rPr lang="nl-NL" sz="4800" dirty="0">
                <a:cs typeface="Calibri Light"/>
              </a:rPr>
              <a:t>Betaalbaar wonen is een recht en nutsvoorziening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77980" y="2751426"/>
            <a:ext cx="656038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/>
              </a:rPr>
              <a:t>Dit kan alleen indien: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cs typeface="Calibri"/>
              </a:rPr>
              <a:t>Overheid regie terugpakt (Volkshuisvesting)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3200" dirty="0">
                <a:cs typeface="Calibri"/>
              </a:rPr>
              <a:t>Volledig aanbod aan huurwoningen onder beheer van woningcorporaties</a:t>
            </a:r>
          </a:p>
        </p:txBody>
      </p:sp>
    </p:spTree>
    <p:extLst>
      <p:ext uri="{BB962C8B-B14F-4D97-AF65-F5344CB8AC3E}">
        <p14:creationId xmlns:p14="http://schemas.microsoft.com/office/powerpoint/2010/main" val="33595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 fontScale="90000"/>
          </a:bodyPr>
          <a:lstStyle/>
          <a:p>
            <a:pPr algn="l"/>
            <a:r>
              <a:rPr lang="nl-NL" sz="4800">
                <a:cs typeface="Calibri Light"/>
              </a:rPr>
              <a:t>Onze voorstellen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77980" y="2541633"/>
            <a:ext cx="6659667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400" dirty="0">
                <a:cs typeface="Calibri"/>
              </a:rPr>
              <a:t>1 Particuliere huurwoningen worden opgekocht door woningcorporaties </a:t>
            </a:r>
          </a:p>
          <a:p>
            <a:r>
              <a:rPr lang="nl-NL" sz="2400" dirty="0">
                <a:cs typeface="Calibri"/>
              </a:rPr>
              <a:t>2 Particuliere verhuur wordt op termijn (2030) verboden</a:t>
            </a:r>
          </a:p>
          <a:p>
            <a:r>
              <a:rPr lang="nl-NL" sz="2400" dirty="0">
                <a:cs typeface="Calibri"/>
              </a:rPr>
              <a:t>3 Samenwerking gemeente en provincie stimuleren het Rijk wet- en regelgeving aan te passen</a:t>
            </a:r>
          </a:p>
          <a:p>
            <a:r>
              <a:rPr lang="nl-NL" sz="2400" dirty="0">
                <a:cs typeface="Calibri"/>
              </a:rPr>
              <a:t>4 Inkomsten particuliere verhuur belasten en overdrachtsbelasting verhogen</a:t>
            </a:r>
          </a:p>
          <a:p>
            <a:r>
              <a:rPr lang="nl-NL" sz="2800" dirty="0">
                <a:cs typeface="Calibri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1320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cs typeface="Calibri Light"/>
              </a:rPr>
              <a:t>Beslispunt 1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15193" y="3871057"/>
            <a:ext cx="6807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1DF3-74E2-5147-991B-0E7A52CB4CDA}"/>
              </a:ext>
            </a:extLst>
          </p:cNvPr>
          <p:cNvSpPr txBox="1"/>
          <p:nvPr/>
        </p:nvSpPr>
        <p:spPr>
          <a:xfrm>
            <a:off x="410308" y="4059115"/>
            <a:ext cx="58693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                                                 </a:t>
            </a:r>
          </a:p>
          <a:p>
            <a:r>
              <a:rPr lang="en-US" dirty="0">
                <a:cs typeface="Calibri"/>
              </a:rPr>
              <a:t>  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9ADB0-59E5-E6C7-5824-A0B4546F6C97}"/>
              </a:ext>
            </a:extLst>
          </p:cNvPr>
          <p:cNvSpPr txBox="1"/>
          <p:nvPr/>
        </p:nvSpPr>
        <p:spPr>
          <a:xfrm>
            <a:off x="551961" y="1716943"/>
            <a:ext cx="5395833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 panose="020F0502020204030204"/>
              </a:rPr>
              <a:t>Wonen is uitsluitend een Nutsvoorziening en geen verdien model! </a:t>
            </a:r>
          </a:p>
          <a:p>
            <a:endParaRPr lang="nl-NL" dirty="0">
              <a:cs typeface="Calibri" panose="020F0502020204030204"/>
            </a:endParaRPr>
          </a:p>
          <a:p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542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cs typeface="Calibri Light"/>
              </a:rPr>
              <a:t>Beslispunt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 dirty="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15193" y="3871057"/>
            <a:ext cx="6807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1DF3-74E2-5147-991B-0E7A52CB4CDA}"/>
              </a:ext>
            </a:extLst>
          </p:cNvPr>
          <p:cNvSpPr txBox="1"/>
          <p:nvPr/>
        </p:nvSpPr>
        <p:spPr>
          <a:xfrm>
            <a:off x="410308" y="4059115"/>
            <a:ext cx="58693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                                                 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  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9ADB0-59E5-E6C7-5824-A0B4546F6C97}"/>
              </a:ext>
            </a:extLst>
          </p:cNvPr>
          <p:cNvSpPr txBox="1"/>
          <p:nvPr/>
        </p:nvSpPr>
        <p:spPr>
          <a:xfrm>
            <a:off x="551962" y="1716943"/>
            <a:ext cx="6025008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 panose="020F0502020204030204"/>
              </a:rPr>
              <a:t>Alle particuliere huurwoningen worden op termijn ondergebracht bij woningcorporaties </a:t>
            </a:r>
          </a:p>
          <a:p>
            <a:endParaRPr lang="nl-NL" dirty="0">
              <a:cs typeface="Calibri" panose="020F0502020204030204"/>
            </a:endParaRPr>
          </a:p>
          <a:p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889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cs typeface="Calibri Light"/>
              </a:rPr>
              <a:t>Beslispunt 3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15193" y="3871057"/>
            <a:ext cx="6807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1DF3-74E2-5147-991B-0E7A52CB4CDA}"/>
              </a:ext>
            </a:extLst>
          </p:cNvPr>
          <p:cNvSpPr txBox="1"/>
          <p:nvPr/>
        </p:nvSpPr>
        <p:spPr>
          <a:xfrm>
            <a:off x="410308" y="4059115"/>
            <a:ext cx="58693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                                                 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  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9ADB0-59E5-E6C7-5824-A0B4546F6C97}"/>
              </a:ext>
            </a:extLst>
          </p:cNvPr>
          <p:cNvSpPr txBox="1"/>
          <p:nvPr/>
        </p:nvSpPr>
        <p:spPr>
          <a:xfrm>
            <a:off x="551961" y="1716943"/>
            <a:ext cx="5932729" cy="21236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 panose="020F0502020204030204"/>
              </a:rPr>
              <a:t>De termijn waarop particuliere verhuur wordt verboden wordt gesteld op 2030. </a:t>
            </a:r>
          </a:p>
          <a:p>
            <a:endParaRPr lang="nl-NL" dirty="0">
              <a:cs typeface="Calibri" panose="020F0502020204030204"/>
            </a:endParaRPr>
          </a:p>
          <a:p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2910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cs typeface="Calibri Light"/>
              </a:rPr>
              <a:t>Beslispunt 4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15193" y="3871057"/>
            <a:ext cx="6807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1DF3-74E2-5147-991B-0E7A52CB4CDA}"/>
              </a:ext>
            </a:extLst>
          </p:cNvPr>
          <p:cNvSpPr txBox="1"/>
          <p:nvPr/>
        </p:nvSpPr>
        <p:spPr>
          <a:xfrm>
            <a:off x="410308" y="4059115"/>
            <a:ext cx="58693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                                                 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  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9ADB0-59E5-E6C7-5824-A0B4546F6C97}"/>
              </a:ext>
            </a:extLst>
          </p:cNvPr>
          <p:cNvSpPr txBox="1"/>
          <p:nvPr/>
        </p:nvSpPr>
        <p:spPr>
          <a:xfrm>
            <a:off x="551962" y="1716943"/>
            <a:ext cx="6670430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 panose="020F0502020204030204"/>
              </a:rPr>
              <a:t>De Provincie stimuleert Gemeenten met financiële prikkels en instrumentarium om particulieren verhuur op grote schaal onrendabel te maken. </a:t>
            </a:r>
          </a:p>
          <a:p>
            <a:endParaRPr lang="nl-NL" dirty="0">
              <a:cs typeface="Calibri" panose="020F0502020204030204"/>
            </a:endParaRPr>
          </a:p>
          <a:p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52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uzzel in plastic figuren">
            <a:extLst>
              <a:ext uri="{FF2B5EF4-FFF2-40B4-BE49-F238E27FC236}">
                <a16:creationId xmlns:a16="http://schemas.microsoft.com/office/drawing/2014/main" id="{2D390DE0-289B-36EE-89CC-B93E30E805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207" r="19733" b="509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F055602-CAE6-2205-DB33-ECC7BE1A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0011"/>
            <a:ext cx="4023360" cy="1075017"/>
          </a:xfrm>
        </p:spPr>
        <p:txBody>
          <a:bodyPr anchor="b">
            <a:normAutofit/>
          </a:bodyPr>
          <a:lstStyle/>
          <a:p>
            <a:pPr algn="l"/>
            <a:r>
              <a:rPr lang="nl-NL" sz="4800">
                <a:cs typeface="Calibri Light"/>
              </a:rPr>
              <a:t>Beslispunt 5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980" y="3180834"/>
            <a:ext cx="4023359" cy="2900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 algn="l">
              <a:buFont typeface="Arial"/>
              <a:buChar char="•"/>
            </a:pPr>
            <a:endParaRPr lang="en-US" sz="1100" dirty="0">
              <a:ea typeface="+mn-lt"/>
              <a:cs typeface="+mn-lt"/>
            </a:endParaRPr>
          </a:p>
          <a:p>
            <a:pPr algn="l"/>
            <a:endParaRPr lang="de-DE" sz="1100"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78E078-7C86-A8B1-FE1F-23470E37F34A}"/>
              </a:ext>
            </a:extLst>
          </p:cNvPr>
          <p:cNvSpPr txBox="1"/>
          <p:nvPr/>
        </p:nvSpPr>
        <p:spPr>
          <a:xfrm>
            <a:off x="415193" y="3871057"/>
            <a:ext cx="6807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1DF3-74E2-5147-991B-0E7A52CB4CDA}"/>
              </a:ext>
            </a:extLst>
          </p:cNvPr>
          <p:cNvSpPr txBox="1"/>
          <p:nvPr/>
        </p:nvSpPr>
        <p:spPr>
          <a:xfrm>
            <a:off x="477980" y="1774713"/>
            <a:ext cx="6652662" cy="233910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200" dirty="0">
                <a:cs typeface="Calibri"/>
              </a:rPr>
              <a:t>De provincie stimuleert rijksoverheid de benodigde wet- en regelgeving aan te passen om dit mogelijk te maken.             </a:t>
            </a:r>
            <a:r>
              <a:rPr lang="nl-NL" dirty="0">
                <a:cs typeface="Calibri"/>
              </a:rPr>
              <a:t>                       </a:t>
            </a:r>
          </a:p>
          <a:p>
            <a:r>
              <a:rPr lang="nl-NL" dirty="0">
                <a:cs typeface="Calibri"/>
              </a:rPr>
              <a:t>   </a:t>
            </a:r>
          </a:p>
        </p:txBody>
      </p:sp>
    </p:spTree>
    <p:extLst>
      <p:ext uri="{BB962C8B-B14F-4D97-AF65-F5344CB8AC3E}">
        <p14:creationId xmlns:p14="http://schemas.microsoft.com/office/powerpoint/2010/main" val="76901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192</Words>
  <Application>Microsoft Office PowerPoint</Application>
  <PresentationFormat>Breedbeeld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 1000</vt:lpstr>
      <vt:lpstr>Zelfbewoningsplicht  </vt:lpstr>
      <vt:lpstr> Betaalbaar wonen is een recht en nutsvoorziening</vt:lpstr>
      <vt:lpstr>Onze voorstellen</vt:lpstr>
      <vt:lpstr>Beslispunt 1</vt:lpstr>
      <vt:lpstr>Beslispunt 2</vt:lpstr>
      <vt:lpstr>Beslispunt 3 </vt:lpstr>
      <vt:lpstr>Beslispunt 4</vt:lpstr>
      <vt:lpstr>Beslispunt 5</vt:lpstr>
      <vt:lpstr>Vragen?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Carolien Jordaan</cp:lastModifiedBy>
  <cp:revision>295</cp:revision>
  <dcterms:created xsi:type="dcterms:W3CDTF">2023-02-11T10:03:36Z</dcterms:created>
  <dcterms:modified xsi:type="dcterms:W3CDTF">2023-02-20T10:05:49Z</dcterms:modified>
</cp:coreProperties>
</file>